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9" r:id="rId5"/>
    <p:sldId id="260" r:id="rId6"/>
    <p:sldId id="258" r:id="rId7"/>
    <p:sldId id="261" r:id="rId8"/>
    <p:sldId id="262" r:id="rId9"/>
    <p:sldId id="313" r:id="rId10"/>
    <p:sldId id="284" r:id="rId11"/>
    <p:sldId id="303" r:id="rId12"/>
    <p:sldId id="334" r:id="rId13"/>
    <p:sldId id="305" r:id="rId14"/>
    <p:sldId id="312" r:id="rId15"/>
    <p:sldId id="315" r:id="rId16"/>
    <p:sldId id="331" r:id="rId17"/>
    <p:sldId id="316" r:id="rId18"/>
    <p:sldId id="267" r:id="rId19"/>
    <p:sldId id="317" r:id="rId20"/>
    <p:sldId id="286" r:id="rId21"/>
    <p:sldId id="287" r:id="rId22"/>
    <p:sldId id="318" r:id="rId23"/>
    <p:sldId id="319" r:id="rId24"/>
    <p:sldId id="288" r:id="rId25"/>
    <p:sldId id="290" r:id="rId26"/>
    <p:sldId id="289" r:id="rId27"/>
    <p:sldId id="291" r:id="rId28"/>
    <p:sldId id="322" r:id="rId29"/>
    <p:sldId id="292" r:id="rId30"/>
    <p:sldId id="280" r:id="rId31"/>
    <p:sldId id="265" r:id="rId32"/>
    <p:sldId id="306" r:id="rId33"/>
    <p:sldId id="268" r:id="rId34"/>
    <p:sldId id="269" r:id="rId35"/>
    <p:sldId id="272" r:id="rId36"/>
    <p:sldId id="273" r:id="rId37"/>
    <p:sldId id="274" r:id="rId38"/>
    <p:sldId id="276" r:id="rId39"/>
    <p:sldId id="277" r:id="rId40"/>
    <p:sldId id="279" r:id="rId41"/>
    <p:sldId id="282" r:id="rId42"/>
    <p:sldId id="281" r:id="rId43"/>
    <p:sldId id="307" r:id="rId44"/>
    <p:sldId id="283" r:id="rId45"/>
    <p:sldId id="311" r:id="rId46"/>
    <p:sldId id="310" r:id="rId47"/>
    <p:sldId id="308" r:id="rId48"/>
    <p:sldId id="323" r:id="rId49"/>
    <p:sldId id="320" r:id="rId50"/>
    <p:sldId id="325" r:id="rId51"/>
    <p:sldId id="326" r:id="rId52"/>
    <p:sldId id="327" r:id="rId53"/>
    <p:sldId id="328" r:id="rId54"/>
    <p:sldId id="329" r:id="rId55"/>
    <p:sldId id="330" r:id="rId56"/>
    <p:sldId id="309" r:id="rId57"/>
    <p:sldId id="333" r:id="rId58"/>
    <p:sldId id="293" r:id="rId59"/>
    <p:sldId id="297" r:id="rId60"/>
    <p:sldId id="298" r:id="rId61"/>
    <p:sldId id="300" r:id="rId62"/>
    <p:sldId id="299" r:id="rId63"/>
    <p:sldId id="301" r:id="rId64"/>
    <p:sldId id="302" r:id="rId65"/>
    <p:sldId id="295" r:id="rId66"/>
    <p:sldId id="296" r:id="rId67"/>
    <p:sldId id="294" r:id="rId68"/>
    <p:sldId id="332" r:id="rId69"/>
    <p:sldId id="271" r:id="rId7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C4C"/>
  </p:clrMru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4" autoAdjust="0"/>
  </p:normalViewPr>
  <p:slideViewPr>
    <p:cSldViewPr>
      <p:cViewPr>
        <p:scale>
          <a:sx n="75" d="100"/>
          <a:sy n="75" d="100"/>
        </p:scale>
        <p:origin x="-264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6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ola\Dropbox\DYDAKTYKA\Biomatematyka%20(Bioin&#380;,%20rok%202)\Biomatematyka%20wst&#281;pna%20rozpiska%20W%20Olec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ola\Dropbox\DYDAKTYKA\Biomatematyka%20(Bioin&#380;,%20rok%202)\Biomatematyka%20wst&#281;pna%20rozpiska%20W%20Olec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barChart>
        <c:barDir val="col"/>
        <c:grouping val="clustered"/>
        <c:ser>
          <c:idx val="0"/>
          <c:order val="0"/>
          <c:val>
            <c:numRef>
              <c:f>Arkusz3!$H$25:$H$29</c:f>
              <c:numCache>
                <c:formatCode>General</c:formatCode>
                <c:ptCount val="5"/>
                <c:pt idx="0">
                  <c:v>25</c:v>
                </c:pt>
                <c:pt idx="1">
                  <c:v>65</c:v>
                </c:pt>
                <c:pt idx="2">
                  <c:v>70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</c:ser>
        <c:gapWidth val="0"/>
        <c:axId val="63841408"/>
        <c:axId val="63843328"/>
      </c:barChart>
      <c:catAx>
        <c:axId val="63841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l-PL"/>
                </a:pPr>
                <a:r>
                  <a:rPr lang="pl-PL" b="0"/>
                  <a:t>klasa</a:t>
                </a:r>
              </a:p>
            </c:rich>
          </c:tx>
          <c:layout>
            <c:manualLayout>
              <c:xMode val="edge"/>
              <c:yMode val="edge"/>
              <c:x val="0.52210005375834034"/>
              <c:y val="0.89719889180519308"/>
            </c:manualLayout>
          </c:layout>
        </c:title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63843328"/>
        <c:crosses val="autoZero"/>
        <c:auto val="1"/>
        <c:lblAlgn val="ctr"/>
        <c:lblOffset val="100"/>
      </c:catAx>
      <c:valAx>
        <c:axId val="63843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/>
                </a:pPr>
                <a:r>
                  <a:rPr lang="pl-PL" b="0"/>
                  <a:t>liczebność (n)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638414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884951881014873"/>
          <c:y val="4.6770924467774859E-2"/>
          <c:w val="0.82754068241469991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v>ofiary</c:v>
          </c:tx>
          <c:cat>
            <c:strRef>
              <c:f>Arkusz3!$E$39:$E$42</c:f>
              <c:strCache>
                <c:ptCount val="4"/>
                <c:pt idx="0">
                  <c:v>1 klasa </c:v>
                </c:pt>
                <c:pt idx="1">
                  <c:v>2 klasa </c:v>
                </c:pt>
                <c:pt idx="2">
                  <c:v>3 klasa </c:v>
                </c:pt>
                <c:pt idx="3">
                  <c:v>Załoga </c:v>
                </c:pt>
              </c:strCache>
            </c:strRef>
          </c:cat>
          <c:val>
            <c:numRef>
              <c:f>Arkusz3!$F$39:$F$42</c:f>
              <c:numCache>
                <c:formatCode>General</c:formatCode>
                <c:ptCount val="4"/>
                <c:pt idx="0">
                  <c:v>130</c:v>
                </c:pt>
                <c:pt idx="1">
                  <c:v>153</c:v>
                </c:pt>
                <c:pt idx="2">
                  <c:v>536</c:v>
                </c:pt>
                <c:pt idx="3">
                  <c:v>685</c:v>
                </c:pt>
              </c:numCache>
            </c:numRef>
          </c:val>
        </c:ser>
        <c:ser>
          <c:idx val="1"/>
          <c:order val="1"/>
          <c:tx>
            <c:v>ocaleni</c:v>
          </c:tx>
          <c:cat>
            <c:strRef>
              <c:f>Arkusz3!$E$39:$E$42</c:f>
              <c:strCache>
                <c:ptCount val="4"/>
                <c:pt idx="0">
                  <c:v>1 klasa </c:v>
                </c:pt>
                <c:pt idx="1">
                  <c:v>2 klasa </c:v>
                </c:pt>
                <c:pt idx="2">
                  <c:v>3 klasa </c:v>
                </c:pt>
                <c:pt idx="3">
                  <c:v>Załoga </c:v>
                </c:pt>
              </c:strCache>
            </c:strRef>
          </c:cat>
          <c:val>
            <c:numRef>
              <c:f>Arkusz3!$G$39:$G$42</c:f>
              <c:numCache>
                <c:formatCode>General</c:formatCode>
                <c:ptCount val="4"/>
                <c:pt idx="0">
                  <c:v>199</c:v>
                </c:pt>
                <c:pt idx="1">
                  <c:v>119</c:v>
                </c:pt>
                <c:pt idx="2">
                  <c:v>174</c:v>
                </c:pt>
                <c:pt idx="3">
                  <c:v>212</c:v>
                </c:pt>
              </c:numCache>
            </c:numRef>
          </c:val>
        </c:ser>
        <c:axId val="64024960"/>
        <c:axId val="64026496"/>
      </c:barChart>
      <c:catAx>
        <c:axId val="640249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64026496"/>
        <c:crosses val="autoZero"/>
        <c:auto val="1"/>
        <c:lblAlgn val="ctr"/>
        <c:lblOffset val="100"/>
      </c:catAx>
      <c:valAx>
        <c:axId val="64026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/>
                </a:pPr>
                <a:r>
                  <a:rPr lang="pl-PL" b="0"/>
                  <a:t>Liczba</a:t>
                </a:r>
                <a:r>
                  <a:rPr lang="pl-PL" b="0" baseline="0"/>
                  <a:t> pasażerów</a:t>
                </a:r>
                <a:endParaRPr lang="pl-PL" b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6402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805686789151371"/>
          <c:y val="6.4430956547098434E-2"/>
          <c:w val="0.12805424321959755"/>
          <c:h val="0.1674343832021003"/>
        </c:manualLayout>
      </c:layout>
      <c:spPr>
        <a:solidFill>
          <a:schemeClr val="bg1"/>
        </a:solidFill>
      </c:spPr>
      <c:txPr>
        <a:bodyPr/>
        <a:lstStyle/>
        <a:p>
          <a:pPr>
            <a:defRPr lang="pl-PL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Arkusz1!$D$6:$D$9</c:f>
              <c:strCache>
                <c:ptCount val="4"/>
                <c:pt idx="0">
                  <c:v>Tak</c:v>
                </c:pt>
                <c:pt idx="1">
                  <c:v>Raczej tak</c:v>
                </c:pt>
                <c:pt idx="2">
                  <c:v>Raczej nie</c:v>
                </c:pt>
                <c:pt idx="3">
                  <c:v>Nie</c:v>
                </c:pt>
              </c:strCache>
            </c:strRef>
          </c:cat>
          <c:val>
            <c:numRef>
              <c:f>Arkusz1!$F$6:$F$9</c:f>
              <c:numCache>
                <c:formatCode>General</c:formatCode>
                <c:ptCount val="4"/>
                <c:pt idx="0">
                  <c:v>0.2</c:v>
                </c:pt>
                <c:pt idx="1">
                  <c:v>0.15333333333333363</c:v>
                </c:pt>
                <c:pt idx="2">
                  <c:v>0.36666666666666725</c:v>
                </c:pt>
                <c:pt idx="3">
                  <c:v>0.28000000000000008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 rtl="0">
            <a:defRPr lang="pl-PL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20"/>
      <c:perspective val="30"/>
    </c:view3D>
    <c:plotArea>
      <c:layout>
        <c:manualLayout>
          <c:layoutTarget val="inner"/>
          <c:xMode val="edge"/>
          <c:yMode val="edge"/>
          <c:x val="0.10651974288337941"/>
          <c:y val="0"/>
          <c:w val="0.811278135687586"/>
          <c:h val="1"/>
        </c:manualLayout>
      </c:layout>
      <c:pie3DChart>
        <c:varyColors val="1"/>
        <c:ser>
          <c:idx val="0"/>
          <c:order val="0"/>
          <c:cat>
            <c:strRef>
              <c:f>Arkusz1!$D$6:$D$9</c:f>
              <c:strCache>
                <c:ptCount val="4"/>
                <c:pt idx="0">
                  <c:v>Tak</c:v>
                </c:pt>
                <c:pt idx="1">
                  <c:v>Raczej tak</c:v>
                </c:pt>
                <c:pt idx="2">
                  <c:v>Raczej nie</c:v>
                </c:pt>
                <c:pt idx="3">
                  <c:v>Nie</c:v>
                </c:pt>
              </c:strCache>
            </c:strRef>
          </c:cat>
          <c:val>
            <c:numRef>
              <c:f>Arkusz1!$F$6:$F$9</c:f>
              <c:numCache>
                <c:formatCode>General</c:formatCode>
                <c:ptCount val="4"/>
                <c:pt idx="0">
                  <c:v>0.2</c:v>
                </c:pt>
                <c:pt idx="1">
                  <c:v>0.15333333333333363</c:v>
                </c:pt>
                <c:pt idx="2">
                  <c:v>0.36666666666666725</c:v>
                </c:pt>
                <c:pt idx="3">
                  <c:v>0.28000000000000008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6114039464075255"/>
          <c:y val="0.75849154272382768"/>
          <c:w val="0.70662820040057239"/>
          <c:h val="0.20060950714494022"/>
        </c:manualLayout>
      </c:layout>
      <c:txPr>
        <a:bodyPr/>
        <a:lstStyle/>
        <a:p>
          <a:pPr rtl="0">
            <a:defRPr lang="pl-PL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Arkusz1!$D$6:$D$9</c:f>
              <c:strCache>
                <c:ptCount val="4"/>
                <c:pt idx="0">
                  <c:v>Tak</c:v>
                </c:pt>
                <c:pt idx="1">
                  <c:v>Raczej tak</c:v>
                </c:pt>
                <c:pt idx="2">
                  <c:v>Raczej nie</c:v>
                </c:pt>
                <c:pt idx="3">
                  <c:v>Nie</c:v>
                </c:pt>
              </c:strCache>
            </c:strRef>
          </c:cat>
          <c:val>
            <c:numRef>
              <c:f>Arkusz1!$F$6:$F$9</c:f>
              <c:numCache>
                <c:formatCode>General</c:formatCode>
                <c:ptCount val="4"/>
                <c:pt idx="0">
                  <c:v>0.2</c:v>
                </c:pt>
                <c:pt idx="1">
                  <c:v>0.15333333333333363</c:v>
                </c:pt>
                <c:pt idx="2">
                  <c:v>0.36666666666666725</c:v>
                </c:pt>
                <c:pt idx="3">
                  <c:v>0.28000000000000008</c:v>
                </c:pt>
              </c:numCache>
            </c:numRef>
          </c:val>
        </c:ser>
        <c:axId val="64102400"/>
        <c:axId val="64103936"/>
      </c:barChart>
      <c:catAx>
        <c:axId val="641024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64103936"/>
        <c:crosses val="autoZero"/>
        <c:auto val="1"/>
        <c:lblAlgn val="ctr"/>
        <c:lblOffset val="100"/>
      </c:catAx>
      <c:valAx>
        <c:axId val="64103936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6410240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C9EDA-42A5-4B0F-9DE5-368BFC72440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932AC3-4F8C-46A4-AE7F-589B3C4AD8DA}">
      <dgm:prSet phldrT="[Teks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Zmienne</a:t>
          </a:r>
          <a:endParaRPr lang="pl-PL" dirty="0"/>
        </a:p>
      </dgm:t>
    </dgm:pt>
    <dgm:pt modelId="{1243D4CE-FCA4-446F-81AC-D0644BD231D1}" type="parTrans" cxnId="{08ACD862-F8FF-4D50-8002-75B69E333BFB}">
      <dgm:prSet/>
      <dgm:spPr/>
      <dgm:t>
        <a:bodyPr/>
        <a:lstStyle/>
        <a:p>
          <a:endParaRPr lang="pl-PL"/>
        </a:p>
      </dgm:t>
    </dgm:pt>
    <dgm:pt modelId="{4BCF9222-23F9-42C9-B8C4-AB9B90B18D54}" type="sibTrans" cxnId="{08ACD862-F8FF-4D50-8002-75B69E333BFB}">
      <dgm:prSet/>
      <dgm:spPr/>
      <dgm:t>
        <a:bodyPr/>
        <a:lstStyle/>
        <a:p>
          <a:endParaRPr lang="pl-PL"/>
        </a:p>
      </dgm:t>
    </dgm:pt>
    <dgm:pt modelId="{6D7402FE-D7A8-4B1E-B220-1640801A5A91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Ilościowe</a:t>
          </a:r>
        </a:p>
        <a:p>
          <a:r>
            <a:rPr lang="pl-PL" dirty="0" smtClean="0"/>
            <a:t>(mierzalne)</a:t>
          </a:r>
          <a:endParaRPr lang="pl-PL" dirty="0"/>
        </a:p>
      </dgm:t>
    </dgm:pt>
    <dgm:pt modelId="{532B7547-A33B-49BE-B0AE-76E282D614C8}" type="parTrans" cxnId="{B196B6B6-0D2E-40FF-8B4D-47FB64B7350F}">
      <dgm:prSet/>
      <dgm:spPr/>
      <dgm:t>
        <a:bodyPr/>
        <a:lstStyle/>
        <a:p>
          <a:endParaRPr lang="pl-PL"/>
        </a:p>
      </dgm:t>
    </dgm:pt>
    <dgm:pt modelId="{6FD00C61-8C31-4B18-8021-09A1E7C2D63B}" type="sibTrans" cxnId="{B196B6B6-0D2E-40FF-8B4D-47FB64B7350F}">
      <dgm:prSet/>
      <dgm:spPr/>
      <dgm:t>
        <a:bodyPr/>
        <a:lstStyle/>
        <a:p>
          <a:endParaRPr lang="pl-PL"/>
        </a:p>
      </dgm:t>
    </dgm:pt>
    <dgm:pt modelId="{CCF95D75-8004-4A31-A707-C8C76CDA9FD2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Skokowe (dyskretne)</a:t>
          </a:r>
          <a:endParaRPr lang="pl-PL" dirty="0"/>
        </a:p>
      </dgm:t>
    </dgm:pt>
    <dgm:pt modelId="{D7C4DFFA-E608-4E62-B08C-6703C89396B6}" type="parTrans" cxnId="{49CC7C75-E571-485E-A1F8-067EFD0427ED}">
      <dgm:prSet/>
      <dgm:spPr/>
      <dgm:t>
        <a:bodyPr/>
        <a:lstStyle/>
        <a:p>
          <a:endParaRPr lang="pl-PL"/>
        </a:p>
      </dgm:t>
    </dgm:pt>
    <dgm:pt modelId="{FA70C1D5-F211-4EBE-B473-B8012BC42661}" type="sibTrans" cxnId="{49CC7C75-E571-485E-A1F8-067EFD0427ED}">
      <dgm:prSet/>
      <dgm:spPr/>
      <dgm:t>
        <a:bodyPr/>
        <a:lstStyle/>
        <a:p>
          <a:endParaRPr lang="pl-PL"/>
        </a:p>
      </dgm:t>
    </dgm:pt>
    <dgm:pt modelId="{B6D54A82-A901-4C89-87AB-AC592A49C795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Ciągłe</a:t>
          </a:r>
          <a:endParaRPr lang="pl-PL" dirty="0"/>
        </a:p>
      </dgm:t>
    </dgm:pt>
    <dgm:pt modelId="{0B869BDB-D975-4443-83B1-4B7882C47B27}" type="parTrans" cxnId="{213901BD-0212-4B44-814B-16CB6A4ADB5D}">
      <dgm:prSet/>
      <dgm:spPr/>
      <dgm:t>
        <a:bodyPr/>
        <a:lstStyle/>
        <a:p>
          <a:endParaRPr lang="pl-PL"/>
        </a:p>
      </dgm:t>
    </dgm:pt>
    <dgm:pt modelId="{BFB5391E-8D4D-4224-B622-BDFD47B30D36}" type="sibTrans" cxnId="{213901BD-0212-4B44-814B-16CB6A4ADB5D}">
      <dgm:prSet/>
      <dgm:spPr/>
      <dgm:t>
        <a:bodyPr/>
        <a:lstStyle/>
        <a:p>
          <a:endParaRPr lang="pl-PL"/>
        </a:p>
      </dgm:t>
    </dgm:pt>
    <dgm:pt modelId="{1935A855-842E-4481-B9A0-8531B8A3A558}">
      <dgm:prSet phldrT="[Teks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Jakościowe</a:t>
          </a:r>
        </a:p>
        <a:p>
          <a:r>
            <a:rPr lang="pl-PL" dirty="0" smtClean="0"/>
            <a:t>(niemierzalne)</a:t>
          </a:r>
          <a:endParaRPr lang="pl-PL" dirty="0"/>
        </a:p>
      </dgm:t>
    </dgm:pt>
    <dgm:pt modelId="{FF9961D7-1F01-43D0-B2E0-B293405A59EE}" type="parTrans" cxnId="{C93DD357-2854-4101-B662-3CA8C5696273}">
      <dgm:prSet/>
      <dgm:spPr/>
      <dgm:t>
        <a:bodyPr/>
        <a:lstStyle/>
        <a:p>
          <a:endParaRPr lang="pl-PL"/>
        </a:p>
      </dgm:t>
    </dgm:pt>
    <dgm:pt modelId="{BB31516E-74FC-4729-9B83-E9214C210E2B}" type="sibTrans" cxnId="{C93DD357-2854-4101-B662-3CA8C5696273}">
      <dgm:prSet/>
      <dgm:spPr/>
      <dgm:t>
        <a:bodyPr/>
        <a:lstStyle/>
        <a:p>
          <a:endParaRPr lang="pl-PL"/>
        </a:p>
      </dgm:t>
    </dgm:pt>
    <dgm:pt modelId="{7B301A0C-9880-450B-8B50-27059E78508F}">
      <dgm:prSet phldrT="[Teks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Binarne</a:t>
          </a:r>
          <a:endParaRPr lang="pl-PL" dirty="0"/>
        </a:p>
      </dgm:t>
    </dgm:pt>
    <dgm:pt modelId="{2703A6FA-9805-4BB7-8095-412BD530F279}" type="parTrans" cxnId="{EC8F95BF-7B47-435A-853C-848F48DD3C7E}">
      <dgm:prSet/>
      <dgm:spPr/>
      <dgm:t>
        <a:bodyPr/>
        <a:lstStyle/>
        <a:p>
          <a:endParaRPr lang="pl-PL"/>
        </a:p>
      </dgm:t>
    </dgm:pt>
    <dgm:pt modelId="{3BA08C89-5D83-44B9-AA09-9C8DE07B72FE}" type="sibTrans" cxnId="{EC8F95BF-7B47-435A-853C-848F48DD3C7E}">
      <dgm:prSet/>
      <dgm:spPr/>
      <dgm:t>
        <a:bodyPr/>
        <a:lstStyle/>
        <a:p>
          <a:endParaRPr lang="pl-PL"/>
        </a:p>
      </dgm:t>
    </dgm:pt>
    <dgm:pt modelId="{A285D4AA-6663-47C6-8E3B-AD80F6177B3C}">
      <dgm:prSet phldrT="[Teks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Nominalne</a:t>
          </a:r>
          <a:endParaRPr lang="pl-PL" dirty="0"/>
        </a:p>
      </dgm:t>
    </dgm:pt>
    <dgm:pt modelId="{B1D3878C-5784-4B2C-9073-6FF5987894F7}" type="parTrans" cxnId="{A81D8335-445F-4BEE-8F43-FBF129E21404}">
      <dgm:prSet/>
      <dgm:spPr/>
      <dgm:t>
        <a:bodyPr/>
        <a:lstStyle/>
        <a:p>
          <a:endParaRPr lang="pl-PL"/>
        </a:p>
      </dgm:t>
    </dgm:pt>
    <dgm:pt modelId="{1BB5B547-8874-4390-9F59-70D337790B61}" type="sibTrans" cxnId="{A81D8335-445F-4BEE-8F43-FBF129E21404}">
      <dgm:prSet/>
      <dgm:spPr/>
      <dgm:t>
        <a:bodyPr/>
        <a:lstStyle/>
        <a:p>
          <a:endParaRPr lang="pl-PL"/>
        </a:p>
      </dgm:t>
    </dgm:pt>
    <dgm:pt modelId="{319A6672-76B4-4797-B3FB-6CEB40480C6C}">
      <dgm:prSet phldrT="[Teks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Porządkowe</a:t>
          </a:r>
          <a:endParaRPr lang="pl-PL" dirty="0"/>
        </a:p>
      </dgm:t>
    </dgm:pt>
    <dgm:pt modelId="{7B7D208A-51D3-426A-A288-E95937911066}" type="parTrans" cxnId="{6B5C9ED2-B9C5-4C13-85D0-6E324137CBDA}">
      <dgm:prSet/>
      <dgm:spPr/>
      <dgm:t>
        <a:bodyPr/>
        <a:lstStyle/>
        <a:p>
          <a:endParaRPr lang="pl-PL"/>
        </a:p>
      </dgm:t>
    </dgm:pt>
    <dgm:pt modelId="{E1279867-008B-4A03-97C3-6C8D74E54F73}" type="sibTrans" cxnId="{6B5C9ED2-B9C5-4C13-85D0-6E324137CBDA}">
      <dgm:prSet/>
      <dgm:spPr/>
      <dgm:t>
        <a:bodyPr/>
        <a:lstStyle/>
        <a:p>
          <a:endParaRPr lang="pl-PL"/>
        </a:p>
      </dgm:t>
    </dgm:pt>
    <dgm:pt modelId="{FFAF58A4-98C3-41E8-9C6A-C663F99CA1C1}" type="pres">
      <dgm:prSet presAssocID="{900C9EDA-42A5-4B0F-9DE5-368BFC7244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0917271-1FD9-4507-B61E-061D3FE129ED}" type="pres">
      <dgm:prSet presAssocID="{30932AC3-4F8C-46A4-AE7F-589B3C4AD8DA}" presName="root1" presStyleCnt="0"/>
      <dgm:spPr/>
    </dgm:pt>
    <dgm:pt modelId="{2E4741EE-B7FA-4D63-9724-B4F2FD02E66D}" type="pres">
      <dgm:prSet presAssocID="{30932AC3-4F8C-46A4-AE7F-589B3C4AD8D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3BB5395-A9DC-4FAF-B000-8A03B4459E92}" type="pres">
      <dgm:prSet presAssocID="{30932AC3-4F8C-46A4-AE7F-589B3C4AD8DA}" presName="level2hierChild" presStyleCnt="0"/>
      <dgm:spPr/>
    </dgm:pt>
    <dgm:pt modelId="{EF342A60-F944-4854-961B-DF4FF42CC175}" type="pres">
      <dgm:prSet presAssocID="{532B7547-A33B-49BE-B0AE-76E282D614C8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2F2E4389-331D-4761-B19D-487E6E37476C}" type="pres">
      <dgm:prSet presAssocID="{532B7547-A33B-49BE-B0AE-76E282D614C8}" presName="connTx" presStyleLbl="parChTrans1D2" presStyleIdx="0" presStyleCnt="2"/>
      <dgm:spPr/>
      <dgm:t>
        <a:bodyPr/>
        <a:lstStyle/>
        <a:p>
          <a:endParaRPr lang="pl-PL"/>
        </a:p>
      </dgm:t>
    </dgm:pt>
    <dgm:pt modelId="{E6F5C9E8-0885-44E0-830C-14F11FC415BB}" type="pres">
      <dgm:prSet presAssocID="{6D7402FE-D7A8-4B1E-B220-1640801A5A91}" presName="root2" presStyleCnt="0"/>
      <dgm:spPr/>
    </dgm:pt>
    <dgm:pt modelId="{1E9B1101-65AA-447C-A9D6-7F59ADAC4270}" type="pres">
      <dgm:prSet presAssocID="{6D7402FE-D7A8-4B1E-B220-1640801A5A9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A6E3E59-8E07-4CE5-BAFE-93ED79A182DF}" type="pres">
      <dgm:prSet presAssocID="{6D7402FE-D7A8-4B1E-B220-1640801A5A91}" presName="level3hierChild" presStyleCnt="0"/>
      <dgm:spPr/>
    </dgm:pt>
    <dgm:pt modelId="{39469093-8E7E-4DE9-AEDA-B5AFAFD22687}" type="pres">
      <dgm:prSet presAssocID="{D7C4DFFA-E608-4E62-B08C-6703C89396B6}" presName="conn2-1" presStyleLbl="parChTrans1D3" presStyleIdx="0" presStyleCnt="5"/>
      <dgm:spPr/>
      <dgm:t>
        <a:bodyPr/>
        <a:lstStyle/>
        <a:p>
          <a:endParaRPr lang="pl-PL"/>
        </a:p>
      </dgm:t>
    </dgm:pt>
    <dgm:pt modelId="{71D75DA1-484C-4DC9-89F6-3B09EB9E564A}" type="pres">
      <dgm:prSet presAssocID="{D7C4DFFA-E608-4E62-B08C-6703C89396B6}" presName="connTx" presStyleLbl="parChTrans1D3" presStyleIdx="0" presStyleCnt="5"/>
      <dgm:spPr/>
      <dgm:t>
        <a:bodyPr/>
        <a:lstStyle/>
        <a:p>
          <a:endParaRPr lang="pl-PL"/>
        </a:p>
      </dgm:t>
    </dgm:pt>
    <dgm:pt modelId="{92569F0E-D75B-4C2A-90E3-52170BE9D7EF}" type="pres">
      <dgm:prSet presAssocID="{CCF95D75-8004-4A31-A707-C8C76CDA9FD2}" presName="root2" presStyleCnt="0"/>
      <dgm:spPr/>
    </dgm:pt>
    <dgm:pt modelId="{F2D9DF03-2AE8-4C73-A88B-EAD307DAE265}" type="pres">
      <dgm:prSet presAssocID="{CCF95D75-8004-4A31-A707-C8C76CDA9FD2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7F90CF-58A9-4ED7-81A8-AE1E46B63363}" type="pres">
      <dgm:prSet presAssocID="{CCF95D75-8004-4A31-A707-C8C76CDA9FD2}" presName="level3hierChild" presStyleCnt="0"/>
      <dgm:spPr/>
    </dgm:pt>
    <dgm:pt modelId="{08D4DFA1-95F2-4103-B7C3-A814F1EE765E}" type="pres">
      <dgm:prSet presAssocID="{0B869BDB-D975-4443-83B1-4B7882C47B27}" presName="conn2-1" presStyleLbl="parChTrans1D3" presStyleIdx="1" presStyleCnt="5"/>
      <dgm:spPr/>
      <dgm:t>
        <a:bodyPr/>
        <a:lstStyle/>
        <a:p>
          <a:endParaRPr lang="pl-PL"/>
        </a:p>
      </dgm:t>
    </dgm:pt>
    <dgm:pt modelId="{8B94EFF7-9815-4451-8FF9-22902F362A62}" type="pres">
      <dgm:prSet presAssocID="{0B869BDB-D975-4443-83B1-4B7882C47B27}" presName="connTx" presStyleLbl="parChTrans1D3" presStyleIdx="1" presStyleCnt="5"/>
      <dgm:spPr/>
      <dgm:t>
        <a:bodyPr/>
        <a:lstStyle/>
        <a:p>
          <a:endParaRPr lang="pl-PL"/>
        </a:p>
      </dgm:t>
    </dgm:pt>
    <dgm:pt modelId="{A9F2C4B9-8BBF-4D9E-A4E5-08DA5ABD14AD}" type="pres">
      <dgm:prSet presAssocID="{B6D54A82-A901-4C89-87AB-AC592A49C795}" presName="root2" presStyleCnt="0"/>
      <dgm:spPr/>
    </dgm:pt>
    <dgm:pt modelId="{24AA818C-0A8F-41EE-BC9D-7FE547D3E7C5}" type="pres">
      <dgm:prSet presAssocID="{B6D54A82-A901-4C89-87AB-AC592A49C795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88AA11D-569A-4B9A-98C7-A86532240DC0}" type="pres">
      <dgm:prSet presAssocID="{B6D54A82-A901-4C89-87AB-AC592A49C795}" presName="level3hierChild" presStyleCnt="0"/>
      <dgm:spPr/>
    </dgm:pt>
    <dgm:pt modelId="{B22C9B50-1D93-4C03-874A-AF48B656E271}" type="pres">
      <dgm:prSet presAssocID="{FF9961D7-1F01-43D0-B2E0-B293405A59EE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92461C30-2008-4540-9E05-676D7F8F7290}" type="pres">
      <dgm:prSet presAssocID="{FF9961D7-1F01-43D0-B2E0-B293405A59EE}" presName="connTx" presStyleLbl="parChTrans1D2" presStyleIdx="1" presStyleCnt="2"/>
      <dgm:spPr/>
      <dgm:t>
        <a:bodyPr/>
        <a:lstStyle/>
        <a:p>
          <a:endParaRPr lang="pl-PL"/>
        </a:p>
      </dgm:t>
    </dgm:pt>
    <dgm:pt modelId="{DB85D860-C94D-4B68-B244-D51A51D62F75}" type="pres">
      <dgm:prSet presAssocID="{1935A855-842E-4481-B9A0-8531B8A3A558}" presName="root2" presStyleCnt="0"/>
      <dgm:spPr/>
    </dgm:pt>
    <dgm:pt modelId="{A4E0FE78-5843-4C82-AF5A-76CD7089A474}" type="pres">
      <dgm:prSet presAssocID="{1935A855-842E-4481-B9A0-8531B8A3A558}" presName="LevelTwoTextNode" presStyleLbl="node2" presStyleIdx="1" presStyleCnt="2" custScaleX="12410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EA6E75F-9787-43D2-8031-3B186C27623B}" type="pres">
      <dgm:prSet presAssocID="{1935A855-842E-4481-B9A0-8531B8A3A558}" presName="level3hierChild" presStyleCnt="0"/>
      <dgm:spPr/>
    </dgm:pt>
    <dgm:pt modelId="{F20FAC91-B828-40DF-94E5-247AB244605D}" type="pres">
      <dgm:prSet presAssocID="{B1D3878C-5784-4B2C-9073-6FF5987894F7}" presName="conn2-1" presStyleLbl="parChTrans1D3" presStyleIdx="2" presStyleCnt="5"/>
      <dgm:spPr/>
      <dgm:t>
        <a:bodyPr/>
        <a:lstStyle/>
        <a:p>
          <a:endParaRPr lang="pl-PL"/>
        </a:p>
      </dgm:t>
    </dgm:pt>
    <dgm:pt modelId="{05070467-1F38-4227-BE54-2ECFEC92ECD5}" type="pres">
      <dgm:prSet presAssocID="{B1D3878C-5784-4B2C-9073-6FF5987894F7}" presName="connTx" presStyleLbl="parChTrans1D3" presStyleIdx="2" presStyleCnt="5"/>
      <dgm:spPr/>
      <dgm:t>
        <a:bodyPr/>
        <a:lstStyle/>
        <a:p>
          <a:endParaRPr lang="pl-PL"/>
        </a:p>
      </dgm:t>
    </dgm:pt>
    <dgm:pt modelId="{29B0EACE-879D-4DE7-A432-F5C102FE11A3}" type="pres">
      <dgm:prSet presAssocID="{A285D4AA-6663-47C6-8E3B-AD80F6177B3C}" presName="root2" presStyleCnt="0"/>
      <dgm:spPr/>
    </dgm:pt>
    <dgm:pt modelId="{2DE81D0B-FD28-4AB6-A9E4-84F932D023B9}" type="pres">
      <dgm:prSet presAssocID="{A285D4AA-6663-47C6-8E3B-AD80F6177B3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01E388-FC5E-4477-BA22-15C5FB98D814}" type="pres">
      <dgm:prSet presAssocID="{A285D4AA-6663-47C6-8E3B-AD80F6177B3C}" presName="level3hierChild" presStyleCnt="0"/>
      <dgm:spPr/>
    </dgm:pt>
    <dgm:pt modelId="{240DD013-0CE9-4778-A352-71B5FBF016BA}" type="pres">
      <dgm:prSet presAssocID="{7B7D208A-51D3-426A-A288-E95937911066}" presName="conn2-1" presStyleLbl="parChTrans1D3" presStyleIdx="3" presStyleCnt="5"/>
      <dgm:spPr/>
      <dgm:t>
        <a:bodyPr/>
        <a:lstStyle/>
        <a:p>
          <a:endParaRPr lang="pl-PL"/>
        </a:p>
      </dgm:t>
    </dgm:pt>
    <dgm:pt modelId="{CB3099C9-8C98-4F3C-A15C-E86BB93B20B4}" type="pres">
      <dgm:prSet presAssocID="{7B7D208A-51D3-426A-A288-E95937911066}" presName="connTx" presStyleLbl="parChTrans1D3" presStyleIdx="3" presStyleCnt="5"/>
      <dgm:spPr/>
      <dgm:t>
        <a:bodyPr/>
        <a:lstStyle/>
        <a:p>
          <a:endParaRPr lang="pl-PL"/>
        </a:p>
      </dgm:t>
    </dgm:pt>
    <dgm:pt modelId="{4FB8BA70-DB00-4ABC-9937-2423F7329CA1}" type="pres">
      <dgm:prSet presAssocID="{319A6672-76B4-4797-B3FB-6CEB40480C6C}" presName="root2" presStyleCnt="0"/>
      <dgm:spPr/>
    </dgm:pt>
    <dgm:pt modelId="{472A3C36-39C3-4589-ADA8-B361E0D34C12}" type="pres">
      <dgm:prSet presAssocID="{319A6672-76B4-4797-B3FB-6CEB40480C6C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5CD6388-49D5-46DA-B91C-7BCCBB1D3A70}" type="pres">
      <dgm:prSet presAssocID="{319A6672-76B4-4797-B3FB-6CEB40480C6C}" presName="level3hierChild" presStyleCnt="0"/>
      <dgm:spPr/>
    </dgm:pt>
    <dgm:pt modelId="{079E5CCA-5137-4220-80DB-E6F8A5E1D70F}" type="pres">
      <dgm:prSet presAssocID="{2703A6FA-9805-4BB7-8095-412BD530F279}" presName="conn2-1" presStyleLbl="parChTrans1D3" presStyleIdx="4" presStyleCnt="5"/>
      <dgm:spPr/>
      <dgm:t>
        <a:bodyPr/>
        <a:lstStyle/>
        <a:p>
          <a:endParaRPr lang="pl-PL"/>
        </a:p>
      </dgm:t>
    </dgm:pt>
    <dgm:pt modelId="{44025EBD-3203-4D62-9472-BFCC2AAB0E25}" type="pres">
      <dgm:prSet presAssocID="{2703A6FA-9805-4BB7-8095-412BD530F279}" presName="connTx" presStyleLbl="parChTrans1D3" presStyleIdx="4" presStyleCnt="5"/>
      <dgm:spPr/>
      <dgm:t>
        <a:bodyPr/>
        <a:lstStyle/>
        <a:p>
          <a:endParaRPr lang="pl-PL"/>
        </a:p>
      </dgm:t>
    </dgm:pt>
    <dgm:pt modelId="{51A00591-733B-4A8B-929D-5EA028092243}" type="pres">
      <dgm:prSet presAssocID="{7B301A0C-9880-450B-8B50-27059E78508F}" presName="root2" presStyleCnt="0"/>
      <dgm:spPr/>
    </dgm:pt>
    <dgm:pt modelId="{AE5D4A32-E6CB-4397-8217-8FE6ABA1EB29}" type="pres">
      <dgm:prSet presAssocID="{7B301A0C-9880-450B-8B50-27059E78508F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538D664-B583-4F0D-B85A-4E44F3FF7495}" type="pres">
      <dgm:prSet presAssocID="{7B301A0C-9880-450B-8B50-27059E78508F}" presName="level3hierChild" presStyleCnt="0"/>
      <dgm:spPr/>
    </dgm:pt>
  </dgm:ptLst>
  <dgm:cxnLst>
    <dgm:cxn modelId="{AA553DF0-5369-47BD-ADAA-4F5CA9AE4730}" type="presOf" srcId="{7B7D208A-51D3-426A-A288-E95937911066}" destId="{240DD013-0CE9-4778-A352-71B5FBF016BA}" srcOrd="0" destOrd="0" presId="urn:microsoft.com/office/officeart/2005/8/layout/hierarchy2"/>
    <dgm:cxn modelId="{413B9F38-DC0F-485D-80AC-9B3B9AD27A02}" type="presOf" srcId="{FF9961D7-1F01-43D0-B2E0-B293405A59EE}" destId="{92461C30-2008-4540-9E05-676D7F8F7290}" srcOrd="1" destOrd="0" presId="urn:microsoft.com/office/officeart/2005/8/layout/hierarchy2"/>
    <dgm:cxn modelId="{9191BEC1-0A75-47F1-9FD9-9F953C1CFA46}" type="presOf" srcId="{7B7D208A-51D3-426A-A288-E95937911066}" destId="{CB3099C9-8C98-4F3C-A15C-E86BB93B20B4}" srcOrd="1" destOrd="0" presId="urn:microsoft.com/office/officeart/2005/8/layout/hierarchy2"/>
    <dgm:cxn modelId="{2B97112D-F77D-4F59-9FAE-CFC8A0481AC3}" type="presOf" srcId="{B1D3878C-5784-4B2C-9073-6FF5987894F7}" destId="{F20FAC91-B828-40DF-94E5-247AB244605D}" srcOrd="0" destOrd="0" presId="urn:microsoft.com/office/officeart/2005/8/layout/hierarchy2"/>
    <dgm:cxn modelId="{6B5C9ED2-B9C5-4C13-85D0-6E324137CBDA}" srcId="{1935A855-842E-4481-B9A0-8531B8A3A558}" destId="{319A6672-76B4-4797-B3FB-6CEB40480C6C}" srcOrd="1" destOrd="0" parTransId="{7B7D208A-51D3-426A-A288-E95937911066}" sibTransId="{E1279867-008B-4A03-97C3-6C8D74E54F73}"/>
    <dgm:cxn modelId="{A9AAB538-0E77-4398-B135-8B3A5B0D8B89}" type="presOf" srcId="{B1D3878C-5784-4B2C-9073-6FF5987894F7}" destId="{05070467-1F38-4227-BE54-2ECFEC92ECD5}" srcOrd="1" destOrd="0" presId="urn:microsoft.com/office/officeart/2005/8/layout/hierarchy2"/>
    <dgm:cxn modelId="{735900E0-A511-4961-8324-0EB2BD0B06B7}" type="presOf" srcId="{30932AC3-4F8C-46A4-AE7F-589B3C4AD8DA}" destId="{2E4741EE-B7FA-4D63-9724-B4F2FD02E66D}" srcOrd="0" destOrd="0" presId="urn:microsoft.com/office/officeart/2005/8/layout/hierarchy2"/>
    <dgm:cxn modelId="{B196B6B6-0D2E-40FF-8B4D-47FB64B7350F}" srcId="{30932AC3-4F8C-46A4-AE7F-589B3C4AD8DA}" destId="{6D7402FE-D7A8-4B1E-B220-1640801A5A91}" srcOrd="0" destOrd="0" parTransId="{532B7547-A33B-49BE-B0AE-76E282D614C8}" sibTransId="{6FD00C61-8C31-4B18-8021-09A1E7C2D63B}"/>
    <dgm:cxn modelId="{97748723-C780-4B94-A70A-4D1F1B348548}" type="presOf" srcId="{D7C4DFFA-E608-4E62-B08C-6703C89396B6}" destId="{71D75DA1-484C-4DC9-89F6-3B09EB9E564A}" srcOrd="1" destOrd="0" presId="urn:microsoft.com/office/officeart/2005/8/layout/hierarchy2"/>
    <dgm:cxn modelId="{213901BD-0212-4B44-814B-16CB6A4ADB5D}" srcId="{6D7402FE-D7A8-4B1E-B220-1640801A5A91}" destId="{B6D54A82-A901-4C89-87AB-AC592A49C795}" srcOrd="1" destOrd="0" parTransId="{0B869BDB-D975-4443-83B1-4B7882C47B27}" sibTransId="{BFB5391E-8D4D-4224-B622-BDFD47B30D36}"/>
    <dgm:cxn modelId="{E8250AE6-E216-460B-9FA4-EEDEB0A044AB}" type="presOf" srcId="{900C9EDA-42A5-4B0F-9DE5-368BFC724407}" destId="{FFAF58A4-98C3-41E8-9C6A-C663F99CA1C1}" srcOrd="0" destOrd="0" presId="urn:microsoft.com/office/officeart/2005/8/layout/hierarchy2"/>
    <dgm:cxn modelId="{C3BDFCD8-D479-43A6-A7FB-A9DD947976D1}" type="presOf" srcId="{B6D54A82-A901-4C89-87AB-AC592A49C795}" destId="{24AA818C-0A8F-41EE-BC9D-7FE547D3E7C5}" srcOrd="0" destOrd="0" presId="urn:microsoft.com/office/officeart/2005/8/layout/hierarchy2"/>
    <dgm:cxn modelId="{C3A2C60A-E00A-44E0-9137-201A6E6EB729}" type="presOf" srcId="{D7C4DFFA-E608-4E62-B08C-6703C89396B6}" destId="{39469093-8E7E-4DE9-AEDA-B5AFAFD22687}" srcOrd="0" destOrd="0" presId="urn:microsoft.com/office/officeart/2005/8/layout/hierarchy2"/>
    <dgm:cxn modelId="{717EF5DF-00EE-4897-98F3-8B7E5AC23E05}" type="presOf" srcId="{2703A6FA-9805-4BB7-8095-412BD530F279}" destId="{079E5CCA-5137-4220-80DB-E6F8A5E1D70F}" srcOrd="0" destOrd="0" presId="urn:microsoft.com/office/officeart/2005/8/layout/hierarchy2"/>
    <dgm:cxn modelId="{F4EA3674-F79A-4FF7-9BF5-D0D0E96B843D}" type="presOf" srcId="{7B301A0C-9880-450B-8B50-27059E78508F}" destId="{AE5D4A32-E6CB-4397-8217-8FE6ABA1EB29}" srcOrd="0" destOrd="0" presId="urn:microsoft.com/office/officeart/2005/8/layout/hierarchy2"/>
    <dgm:cxn modelId="{72125F33-083D-4660-A6F8-467C69D9431F}" type="presOf" srcId="{532B7547-A33B-49BE-B0AE-76E282D614C8}" destId="{2F2E4389-331D-4761-B19D-487E6E37476C}" srcOrd="1" destOrd="0" presId="urn:microsoft.com/office/officeart/2005/8/layout/hierarchy2"/>
    <dgm:cxn modelId="{49CC7C75-E571-485E-A1F8-067EFD0427ED}" srcId="{6D7402FE-D7A8-4B1E-B220-1640801A5A91}" destId="{CCF95D75-8004-4A31-A707-C8C76CDA9FD2}" srcOrd="0" destOrd="0" parTransId="{D7C4DFFA-E608-4E62-B08C-6703C89396B6}" sibTransId="{FA70C1D5-F211-4EBE-B473-B8012BC42661}"/>
    <dgm:cxn modelId="{B2983452-9354-4532-B104-083CB4C0B8F7}" type="presOf" srcId="{6D7402FE-D7A8-4B1E-B220-1640801A5A91}" destId="{1E9B1101-65AA-447C-A9D6-7F59ADAC4270}" srcOrd="0" destOrd="0" presId="urn:microsoft.com/office/officeart/2005/8/layout/hierarchy2"/>
    <dgm:cxn modelId="{6C4A9187-6E6C-4443-A9FF-7E5AA299695E}" type="presOf" srcId="{319A6672-76B4-4797-B3FB-6CEB40480C6C}" destId="{472A3C36-39C3-4589-ADA8-B361E0D34C12}" srcOrd="0" destOrd="0" presId="urn:microsoft.com/office/officeart/2005/8/layout/hierarchy2"/>
    <dgm:cxn modelId="{49088957-4BA1-451B-865E-3F453C057E4D}" type="presOf" srcId="{0B869BDB-D975-4443-83B1-4B7882C47B27}" destId="{08D4DFA1-95F2-4103-B7C3-A814F1EE765E}" srcOrd="0" destOrd="0" presId="urn:microsoft.com/office/officeart/2005/8/layout/hierarchy2"/>
    <dgm:cxn modelId="{C110198D-0D4F-4018-BDF6-A28B3D66883C}" type="presOf" srcId="{FF9961D7-1F01-43D0-B2E0-B293405A59EE}" destId="{B22C9B50-1D93-4C03-874A-AF48B656E271}" srcOrd="0" destOrd="0" presId="urn:microsoft.com/office/officeart/2005/8/layout/hierarchy2"/>
    <dgm:cxn modelId="{5013163E-B5A0-4BFC-9B6E-609924E8311C}" type="presOf" srcId="{0B869BDB-D975-4443-83B1-4B7882C47B27}" destId="{8B94EFF7-9815-4451-8FF9-22902F362A62}" srcOrd="1" destOrd="0" presId="urn:microsoft.com/office/officeart/2005/8/layout/hierarchy2"/>
    <dgm:cxn modelId="{08ACD862-F8FF-4D50-8002-75B69E333BFB}" srcId="{900C9EDA-42A5-4B0F-9DE5-368BFC724407}" destId="{30932AC3-4F8C-46A4-AE7F-589B3C4AD8DA}" srcOrd="0" destOrd="0" parTransId="{1243D4CE-FCA4-446F-81AC-D0644BD231D1}" sibTransId="{4BCF9222-23F9-42C9-B8C4-AB9B90B18D54}"/>
    <dgm:cxn modelId="{6A1533B7-C819-481B-A695-F2EDBA924242}" type="presOf" srcId="{2703A6FA-9805-4BB7-8095-412BD530F279}" destId="{44025EBD-3203-4D62-9472-BFCC2AAB0E25}" srcOrd="1" destOrd="0" presId="urn:microsoft.com/office/officeart/2005/8/layout/hierarchy2"/>
    <dgm:cxn modelId="{0FA8FD95-D0AE-4C1E-BD9E-75568999A7F0}" type="presOf" srcId="{A285D4AA-6663-47C6-8E3B-AD80F6177B3C}" destId="{2DE81D0B-FD28-4AB6-A9E4-84F932D023B9}" srcOrd="0" destOrd="0" presId="urn:microsoft.com/office/officeart/2005/8/layout/hierarchy2"/>
    <dgm:cxn modelId="{5DA47400-14F2-4A7E-89F0-007B38408817}" type="presOf" srcId="{532B7547-A33B-49BE-B0AE-76E282D614C8}" destId="{EF342A60-F944-4854-961B-DF4FF42CC175}" srcOrd="0" destOrd="0" presId="urn:microsoft.com/office/officeart/2005/8/layout/hierarchy2"/>
    <dgm:cxn modelId="{2677F4F6-0A74-49F1-ACD9-96684D16ABA9}" type="presOf" srcId="{CCF95D75-8004-4A31-A707-C8C76CDA9FD2}" destId="{F2D9DF03-2AE8-4C73-A88B-EAD307DAE265}" srcOrd="0" destOrd="0" presId="urn:microsoft.com/office/officeart/2005/8/layout/hierarchy2"/>
    <dgm:cxn modelId="{EC8F95BF-7B47-435A-853C-848F48DD3C7E}" srcId="{1935A855-842E-4481-B9A0-8531B8A3A558}" destId="{7B301A0C-9880-450B-8B50-27059E78508F}" srcOrd="2" destOrd="0" parTransId="{2703A6FA-9805-4BB7-8095-412BD530F279}" sibTransId="{3BA08C89-5D83-44B9-AA09-9C8DE07B72FE}"/>
    <dgm:cxn modelId="{A81D8335-445F-4BEE-8F43-FBF129E21404}" srcId="{1935A855-842E-4481-B9A0-8531B8A3A558}" destId="{A285D4AA-6663-47C6-8E3B-AD80F6177B3C}" srcOrd="0" destOrd="0" parTransId="{B1D3878C-5784-4B2C-9073-6FF5987894F7}" sibTransId="{1BB5B547-8874-4390-9F59-70D337790B61}"/>
    <dgm:cxn modelId="{6C4819F0-2D96-4E97-9474-5A9CFE5B5165}" type="presOf" srcId="{1935A855-842E-4481-B9A0-8531B8A3A558}" destId="{A4E0FE78-5843-4C82-AF5A-76CD7089A474}" srcOrd="0" destOrd="0" presId="urn:microsoft.com/office/officeart/2005/8/layout/hierarchy2"/>
    <dgm:cxn modelId="{C93DD357-2854-4101-B662-3CA8C5696273}" srcId="{30932AC3-4F8C-46A4-AE7F-589B3C4AD8DA}" destId="{1935A855-842E-4481-B9A0-8531B8A3A558}" srcOrd="1" destOrd="0" parTransId="{FF9961D7-1F01-43D0-B2E0-B293405A59EE}" sibTransId="{BB31516E-74FC-4729-9B83-E9214C210E2B}"/>
    <dgm:cxn modelId="{1D9AB24A-04C8-4CA4-B107-C224F80D61FE}" type="presParOf" srcId="{FFAF58A4-98C3-41E8-9C6A-C663F99CA1C1}" destId="{C0917271-1FD9-4507-B61E-061D3FE129ED}" srcOrd="0" destOrd="0" presId="urn:microsoft.com/office/officeart/2005/8/layout/hierarchy2"/>
    <dgm:cxn modelId="{9C8F2224-CD5C-433C-BCE9-791165CBFF92}" type="presParOf" srcId="{C0917271-1FD9-4507-B61E-061D3FE129ED}" destId="{2E4741EE-B7FA-4D63-9724-B4F2FD02E66D}" srcOrd="0" destOrd="0" presId="urn:microsoft.com/office/officeart/2005/8/layout/hierarchy2"/>
    <dgm:cxn modelId="{96A7CE51-9C2F-49F1-9C16-BD37D7D0C9B5}" type="presParOf" srcId="{C0917271-1FD9-4507-B61E-061D3FE129ED}" destId="{73BB5395-A9DC-4FAF-B000-8A03B4459E92}" srcOrd="1" destOrd="0" presId="urn:microsoft.com/office/officeart/2005/8/layout/hierarchy2"/>
    <dgm:cxn modelId="{20BBB0BF-3AB0-45D5-8705-FC355F2AFDBD}" type="presParOf" srcId="{73BB5395-A9DC-4FAF-B000-8A03B4459E92}" destId="{EF342A60-F944-4854-961B-DF4FF42CC175}" srcOrd="0" destOrd="0" presId="urn:microsoft.com/office/officeart/2005/8/layout/hierarchy2"/>
    <dgm:cxn modelId="{CDD1134D-62D0-41DF-95CE-A2D748F1F79F}" type="presParOf" srcId="{EF342A60-F944-4854-961B-DF4FF42CC175}" destId="{2F2E4389-331D-4761-B19D-487E6E37476C}" srcOrd="0" destOrd="0" presId="urn:microsoft.com/office/officeart/2005/8/layout/hierarchy2"/>
    <dgm:cxn modelId="{ECD1769A-FFCE-4F15-BD10-5D6429A5BFA5}" type="presParOf" srcId="{73BB5395-A9DC-4FAF-B000-8A03B4459E92}" destId="{E6F5C9E8-0885-44E0-830C-14F11FC415BB}" srcOrd="1" destOrd="0" presId="urn:microsoft.com/office/officeart/2005/8/layout/hierarchy2"/>
    <dgm:cxn modelId="{C7531BC4-BF6E-4027-B692-2A99AEFF75A7}" type="presParOf" srcId="{E6F5C9E8-0885-44E0-830C-14F11FC415BB}" destId="{1E9B1101-65AA-447C-A9D6-7F59ADAC4270}" srcOrd="0" destOrd="0" presId="urn:microsoft.com/office/officeart/2005/8/layout/hierarchy2"/>
    <dgm:cxn modelId="{77D57A27-3062-467F-A21E-B6448EA55AD0}" type="presParOf" srcId="{E6F5C9E8-0885-44E0-830C-14F11FC415BB}" destId="{3A6E3E59-8E07-4CE5-BAFE-93ED79A182DF}" srcOrd="1" destOrd="0" presId="urn:microsoft.com/office/officeart/2005/8/layout/hierarchy2"/>
    <dgm:cxn modelId="{E96ED32B-31C0-45A9-85B3-CC6261ACC8BA}" type="presParOf" srcId="{3A6E3E59-8E07-4CE5-BAFE-93ED79A182DF}" destId="{39469093-8E7E-4DE9-AEDA-B5AFAFD22687}" srcOrd="0" destOrd="0" presId="urn:microsoft.com/office/officeart/2005/8/layout/hierarchy2"/>
    <dgm:cxn modelId="{7535FDED-9DB1-4603-9EBC-DC0637D00914}" type="presParOf" srcId="{39469093-8E7E-4DE9-AEDA-B5AFAFD22687}" destId="{71D75DA1-484C-4DC9-89F6-3B09EB9E564A}" srcOrd="0" destOrd="0" presId="urn:microsoft.com/office/officeart/2005/8/layout/hierarchy2"/>
    <dgm:cxn modelId="{ED7E63F2-F294-4499-81CC-1C73A891721D}" type="presParOf" srcId="{3A6E3E59-8E07-4CE5-BAFE-93ED79A182DF}" destId="{92569F0E-D75B-4C2A-90E3-52170BE9D7EF}" srcOrd="1" destOrd="0" presId="urn:microsoft.com/office/officeart/2005/8/layout/hierarchy2"/>
    <dgm:cxn modelId="{59BB0265-ADFF-4060-A7F2-0EC0E8CB640C}" type="presParOf" srcId="{92569F0E-D75B-4C2A-90E3-52170BE9D7EF}" destId="{F2D9DF03-2AE8-4C73-A88B-EAD307DAE265}" srcOrd="0" destOrd="0" presId="urn:microsoft.com/office/officeart/2005/8/layout/hierarchy2"/>
    <dgm:cxn modelId="{6C08ECD9-F667-4B36-ADBE-9B5915849B6B}" type="presParOf" srcId="{92569F0E-D75B-4C2A-90E3-52170BE9D7EF}" destId="{F87F90CF-58A9-4ED7-81A8-AE1E46B63363}" srcOrd="1" destOrd="0" presId="urn:microsoft.com/office/officeart/2005/8/layout/hierarchy2"/>
    <dgm:cxn modelId="{F166C11E-8249-4BF9-9450-74EE23A9628B}" type="presParOf" srcId="{3A6E3E59-8E07-4CE5-BAFE-93ED79A182DF}" destId="{08D4DFA1-95F2-4103-B7C3-A814F1EE765E}" srcOrd="2" destOrd="0" presId="urn:microsoft.com/office/officeart/2005/8/layout/hierarchy2"/>
    <dgm:cxn modelId="{98ABE0E6-5FF5-465C-BDAC-844385B0A9B2}" type="presParOf" srcId="{08D4DFA1-95F2-4103-B7C3-A814F1EE765E}" destId="{8B94EFF7-9815-4451-8FF9-22902F362A62}" srcOrd="0" destOrd="0" presId="urn:microsoft.com/office/officeart/2005/8/layout/hierarchy2"/>
    <dgm:cxn modelId="{3DCFE77F-19DA-4784-AA00-F456B44E6855}" type="presParOf" srcId="{3A6E3E59-8E07-4CE5-BAFE-93ED79A182DF}" destId="{A9F2C4B9-8BBF-4D9E-A4E5-08DA5ABD14AD}" srcOrd="3" destOrd="0" presId="urn:microsoft.com/office/officeart/2005/8/layout/hierarchy2"/>
    <dgm:cxn modelId="{7E5D7AEB-D121-4B3B-ACB2-6865BB47A247}" type="presParOf" srcId="{A9F2C4B9-8BBF-4D9E-A4E5-08DA5ABD14AD}" destId="{24AA818C-0A8F-41EE-BC9D-7FE547D3E7C5}" srcOrd="0" destOrd="0" presId="urn:microsoft.com/office/officeart/2005/8/layout/hierarchy2"/>
    <dgm:cxn modelId="{C7B90BCD-55AC-4B77-A616-70E3B3EC1784}" type="presParOf" srcId="{A9F2C4B9-8BBF-4D9E-A4E5-08DA5ABD14AD}" destId="{B88AA11D-569A-4B9A-98C7-A86532240DC0}" srcOrd="1" destOrd="0" presId="urn:microsoft.com/office/officeart/2005/8/layout/hierarchy2"/>
    <dgm:cxn modelId="{EAA92DC0-B13D-4971-8037-BAAA68F0EC9C}" type="presParOf" srcId="{73BB5395-A9DC-4FAF-B000-8A03B4459E92}" destId="{B22C9B50-1D93-4C03-874A-AF48B656E271}" srcOrd="2" destOrd="0" presId="urn:microsoft.com/office/officeart/2005/8/layout/hierarchy2"/>
    <dgm:cxn modelId="{B07F2260-04C2-4F9B-867E-D34096A28996}" type="presParOf" srcId="{B22C9B50-1D93-4C03-874A-AF48B656E271}" destId="{92461C30-2008-4540-9E05-676D7F8F7290}" srcOrd="0" destOrd="0" presId="urn:microsoft.com/office/officeart/2005/8/layout/hierarchy2"/>
    <dgm:cxn modelId="{ADD49E66-2388-4A52-AD6E-D8571BFF6F13}" type="presParOf" srcId="{73BB5395-A9DC-4FAF-B000-8A03B4459E92}" destId="{DB85D860-C94D-4B68-B244-D51A51D62F75}" srcOrd="3" destOrd="0" presId="urn:microsoft.com/office/officeart/2005/8/layout/hierarchy2"/>
    <dgm:cxn modelId="{F1DF6616-1351-4BA7-9CC9-AEEDC1FDF1F2}" type="presParOf" srcId="{DB85D860-C94D-4B68-B244-D51A51D62F75}" destId="{A4E0FE78-5843-4C82-AF5A-76CD7089A474}" srcOrd="0" destOrd="0" presId="urn:microsoft.com/office/officeart/2005/8/layout/hierarchy2"/>
    <dgm:cxn modelId="{5753773A-A59C-4606-8707-802280D3DDF1}" type="presParOf" srcId="{DB85D860-C94D-4B68-B244-D51A51D62F75}" destId="{BEA6E75F-9787-43D2-8031-3B186C27623B}" srcOrd="1" destOrd="0" presId="urn:microsoft.com/office/officeart/2005/8/layout/hierarchy2"/>
    <dgm:cxn modelId="{B57A36C0-CE8B-4516-A685-3F79F86D9754}" type="presParOf" srcId="{BEA6E75F-9787-43D2-8031-3B186C27623B}" destId="{F20FAC91-B828-40DF-94E5-247AB244605D}" srcOrd="0" destOrd="0" presId="urn:microsoft.com/office/officeart/2005/8/layout/hierarchy2"/>
    <dgm:cxn modelId="{F8D4A70F-2710-497A-AA3B-C2C297745A37}" type="presParOf" srcId="{F20FAC91-B828-40DF-94E5-247AB244605D}" destId="{05070467-1F38-4227-BE54-2ECFEC92ECD5}" srcOrd="0" destOrd="0" presId="urn:microsoft.com/office/officeart/2005/8/layout/hierarchy2"/>
    <dgm:cxn modelId="{DA247D84-7DDF-43FF-ACEB-45B7D683EF89}" type="presParOf" srcId="{BEA6E75F-9787-43D2-8031-3B186C27623B}" destId="{29B0EACE-879D-4DE7-A432-F5C102FE11A3}" srcOrd="1" destOrd="0" presId="urn:microsoft.com/office/officeart/2005/8/layout/hierarchy2"/>
    <dgm:cxn modelId="{52D39F2A-1943-4089-BC69-06FDC425E631}" type="presParOf" srcId="{29B0EACE-879D-4DE7-A432-F5C102FE11A3}" destId="{2DE81D0B-FD28-4AB6-A9E4-84F932D023B9}" srcOrd="0" destOrd="0" presId="urn:microsoft.com/office/officeart/2005/8/layout/hierarchy2"/>
    <dgm:cxn modelId="{BBAC3389-61C2-4551-80BE-0589464AED3D}" type="presParOf" srcId="{29B0EACE-879D-4DE7-A432-F5C102FE11A3}" destId="{4D01E388-FC5E-4477-BA22-15C5FB98D814}" srcOrd="1" destOrd="0" presId="urn:microsoft.com/office/officeart/2005/8/layout/hierarchy2"/>
    <dgm:cxn modelId="{547F3B56-0059-48FF-A070-4E2107D11BC3}" type="presParOf" srcId="{BEA6E75F-9787-43D2-8031-3B186C27623B}" destId="{240DD013-0CE9-4778-A352-71B5FBF016BA}" srcOrd="2" destOrd="0" presId="urn:microsoft.com/office/officeart/2005/8/layout/hierarchy2"/>
    <dgm:cxn modelId="{6B1B208F-27BD-4E56-92A4-0A25C5AAD037}" type="presParOf" srcId="{240DD013-0CE9-4778-A352-71B5FBF016BA}" destId="{CB3099C9-8C98-4F3C-A15C-E86BB93B20B4}" srcOrd="0" destOrd="0" presId="urn:microsoft.com/office/officeart/2005/8/layout/hierarchy2"/>
    <dgm:cxn modelId="{F24802AE-6725-4BDD-AAFE-EC3222DD0F48}" type="presParOf" srcId="{BEA6E75F-9787-43D2-8031-3B186C27623B}" destId="{4FB8BA70-DB00-4ABC-9937-2423F7329CA1}" srcOrd="3" destOrd="0" presId="urn:microsoft.com/office/officeart/2005/8/layout/hierarchy2"/>
    <dgm:cxn modelId="{7A058A03-A4F0-42E1-A1F2-93E450E72040}" type="presParOf" srcId="{4FB8BA70-DB00-4ABC-9937-2423F7329CA1}" destId="{472A3C36-39C3-4589-ADA8-B361E0D34C12}" srcOrd="0" destOrd="0" presId="urn:microsoft.com/office/officeart/2005/8/layout/hierarchy2"/>
    <dgm:cxn modelId="{209E1798-79EE-444A-BEDD-9318827315B1}" type="presParOf" srcId="{4FB8BA70-DB00-4ABC-9937-2423F7329CA1}" destId="{85CD6388-49D5-46DA-B91C-7BCCBB1D3A70}" srcOrd="1" destOrd="0" presId="urn:microsoft.com/office/officeart/2005/8/layout/hierarchy2"/>
    <dgm:cxn modelId="{9EF92184-C84A-4ECD-B49A-C71AFD79A71B}" type="presParOf" srcId="{BEA6E75F-9787-43D2-8031-3B186C27623B}" destId="{079E5CCA-5137-4220-80DB-E6F8A5E1D70F}" srcOrd="4" destOrd="0" presId="urn:microsoft.com/office/officeart/2005/8/layout/hierarchy2"/>
    <dgm:cxn modelId="{CAA53525-53BD-4519-8089-13E8D2D6EB2D}" type="presParOf" srcId="{079E5CCA-5137-4220-80DB-E6F8A5E1D70F}" destId="{44025EBD-3203-4D62-9472-BFCC2AAB0E25}" srcOrd="0" destOrd="0" presId="urn:microsoft.com/office/officeart/2005/8/layout/hierarchy2"/>
    <dgm:cxn modelId="{C6974DC7-E1E0-4445-A20E-484579A7C540}" type="presParOf" srcId="{BEA6E75F-9787-43D2-8031-3B186C27623B}" destId="{51A00591-733B-4A8B-929D-5EA028092243}" srcOrd="5" destOrd="0" presId="urn:microsoft.com/office/officeart/2005/8/layout/hierarchy2"/>
    <dgm:cxn modelId="{20E6D787-A48C-41E7-8DFE-BD35C8194D93}" type="presParOf" srcId="{51A00591-733B-4A8B-929D-5EA028092243}" destId="{AE5D4A32-E6CB-4397-8217-8FE6ABA1EB29}" srcOrd="0" destOrd="0" presId="urn:microsoft.com/office/officeart/2005/8/layout/hierarchy2"/>
    <dgm:cxn modelId="{636BFBFE-88F8-46AA-942C-0DBE97D1037E}" type="presParOf" srcId="{51A00591-733B-4A8B-929D-5EA028092243}" destId="{6538D664-B583-4F0D-B85A-4E44F3FF7495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C9EDA-42A5-4B0F-9DE5-368BFC72440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932AC3-4F8C-46A4-AE7F-589B3C4AD8DA}">
      <dgm:prSet phldrT="[Teks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Szeregi statystyczne</a:t>
          </a:r>
          <a:endParaRPr lang="pl-PL" dirty="0"/>
        </a:p>
      </dgm:t>
    </dgm:pt>
    <dgm:pt modelId="{1243D4CE-FCA4-446F-81AC-D0644BD231D1}" type="parTrans" cxnId="{08ACD862-F8FF-4D50-8002-75B69E333BFB}">
      <dgm:prSet/>
      <dgm:spPr/>
      <dgm:t>
        <a:bodyPr/>
        <a:lstStyle/>
        <a:p>
          <a:endParaRPr lang="pl-PL"/>
        </a:p>
      </dgm:t>
    </dgm:pt>
    <dgm:pt modelId="{4BCF9222-23F9-42C9-B8C4-AB9B90B18D54}" type="sibTrans" cxnId="{08ACD862-F8FF-4D50-8002-75B69E333BFB}">
      <dgm:prSet/>
      <dgm:spPr/>
      <dgm:t>
        <a:bodyPr/>
        <a:lstStyle/>
        <a:p>
          <a:endParaRPr lang="pl-PL"/>
        </a:p>
      </dgm:t>
    </dgm:pt>
    <dgm:pt modelId="{6D7402FE-D7A8-4B1E-B220-1640801A5A91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Kryterium formalne</a:t>
          </a:r>
          <a:endParaRPr lang="pl-PL" dirty="0"/>
        </a:p>
      </dgm:t>
    </dgm:pt>
    <dgm:pt modelId="{532B7547-A33B-49BE-B0AE-76E282D614C8}" type="parTrans" cxnId="{B196B6B6-0D2E-40FF-8B4D-47FB64B7350F}">
      <dgm:prSet/>
      <dgm:spPr/>
      <dgm:t>
        <a:bodyPr/>
        <a:lstStyle/>
        <a:p>
          <a:endParaRPr lang="pl-PL"/>
        </a:p>
      </dgm:t>
    </dgm:pt>
    <dgm:pt modelId="{6FD00C61-8C31-4B18-8021-09A1E7C2D63B}" type="sibTrans" cxnId="{B196B6B6-0D2E-40FF-8B4D-47FB64B7350F}">
      <dgm:prSet/>
      <dgm:spPr/>
      <dgm:t>
        <a:bodyPr/>
        <a:lstStyle/>
        <a:p>
          <a:endParaRPr lang="pl-PL"/>
        </a:p>
      </dgm:t>
    </dgm:pt>
    <dgm:pt modelId="{CCF95D75-8004-4A31-A707-C8C76CDA9FD2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Szeregi szczegółowe</a:t>
          </a:r>
          <a:endParaRPr lang="pl-PL" dirty="0"/>
        </a:p>
      </dgm:t>
    </dgm:pt>
    <dgm:pt modelId="{D7C4DFFA-E608-4E62-B08C-6703C89396B6}" type="parTrans" cxnId="{49CC7C75-E571-485E-A1F8-067EFD0427ED}">
      <dgm:prSet/>
      <dgm:spPr/>
      <dgm:t>
        <a:bodyPr/>
        <a:lstStyle/>
        <a:p>
          <a:endParaRPr lang="pl-PL"/>
        </a:p>
      </dgm:t>
    </dgm:pt>
    <dgm:pt modelId="{FA70C1D5-F211-4EBE-B473-B8012BC42661}" type="sibTrans" cxnId="{49CC7C75-E571-485E-A1F8-067EFD0427ED}">
      <dgm:prSet/>
      <dgm:spPr/>
      <dgm:t>
        <a:bodyPr/>
        <a:lstStyle/>
        <a:p>
          <a:endParaRPr lang="pl-PL"/>
        </a:p>
      </dgm:t>
    </dgm:pt>
    <dgm:pt modelId="{B6D54A82-A901-4C89-87AB-AC592A49C795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EE4C4C"/>
        </a:soli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</a:rPr>
            <a:t>Szeregi rozdzielcze</a:t>
          </a:r>
          <a:endParaRPr lang="pl-PL" b="1" dirty="0">
            <a:solidFill>
              <a:schemeClr val="bg1"/>
            </a:solidFill>
          </a:endParaRPr>
        </a:p>
      </dgm:t>
    </dgm:pt>
    <dgm:pt modelId="{0B869BDB-D975-4443-83B1-4B7882C47B27}" type="parTrans" cxnId="{213901BD-0212-4B44-814B-16CB6A4ADB5D}">
      <dgm:prSet/>
      <dgm:spPr/>
      <dgm:t>
        <a:bodyPr/>
        <a:lstStyle/>
        <a:p>
          <a:endParaRPr lang="pl-PL"/>
        </a:p>
      </dgm:t>
    </dgm:pt>
    <dgm:pt modelId="{BFB5391E-8D4D-4224-B622-BDFD47B30D36}" type="sibTrans" cxnId="{213901BD-0212-4B44-814B-16CB6A4ADB5D}">
      <dgm:prSet/>
      <dgm:spPr/>
      <dgm:t>
        <a:bodyPr/>
        <a:lstStyle/>
        <a:p>
          <a:endParaRPr lang="pl-PL"/>
        </a:p>
      </dgm:t>
    </dgm:pt>
    <dgm:pt modelId="{1935A855-842E-4481-B9A0-8531B8A3A558}">
      <dgm:prSet phldrT="[Teks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Kryterium</a:t>
          </a:r>
          <a:r>
            <a:rPr lang="pl-PL" baseline="0" dirty="0" smtClean="0"/>
            <a:t> merytoryczne</a:t>
          </a:r>
          <a:endParaRPr lang="pl-PL" dirty="0"/>
        </a:p>
      </dgm:t>
    </dgm:pt>
    <dgm:pt modelId="{FF9961D7-1F01-43D0-B2E0-B293405A59EE}" type="parTrans" cxnId="{C93DD357-2854-4101-B662-3CA8C5696273}">
      <dgm:prSet/>
      <dgm:spPr/>
      <dgm:t>
        <a:bodyPr/>
        <a:lstStyle/>
        <a:p>
          <a:endParaRPr lang="pl-PL"/>
        </a:p>
      </dgm:t>
    </dgm:pt>
    <dgm:pt modelId="{BB31516E-74FC-4729-9B83-E9214C210E2B}" type="sibTrans" cxnId="{C93DD357-2854-4101-B662-3CA8C5696273}">
      <dgm:prSet/>
      <dgm:spPr/>
      <dgm:t>
        <a:bodyPr/>
        <a:lstStyle/>
        <a:p>
          <a:endParaRPr lang="pl-PL"/>
        </a:p>
      </dgm:t>
    </dgm:pt>
    <dgm:pt modelId="{A285D4AA-6663-47C6-8E3B-AD80F6177B3C}">
      <dgm:prSet phldrT="[Teks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Szeregi czasowe</a:t>
          </a:r>
          <a:endParaRPr lang="pl-PL" dirty="0"/>
        </a:p>
      </dgm:t>
    </dgm:pt>
    <dgm:pt modelId="{B1D3878C-5784-4B2C-9073-6FF5987894F7}" type="parTrans" cxnId="{A81D8335-445F-4BEE-8F43-FBF129E21404}">
      <dgm:prSet/>
      <dgm:spPr/>
      <dgm:t>
        <a:bodyPr/>
        <a:lstStyle/>
        <a:p>
          <a:endParaRPr lang="pl-PL"/>
        </a:p>
      </dgm:t>
    </dgm:pt>
    <dgm:pt modelId="{1BB5B547-8874-4390-9F59-70D337790B61}" type="sibTrans" cxnId="{A81D8335-445F-4BEE-8F43-FBF129E21404}">
      <dgm:prSet/>
      <dgm:spPr/>
      <dgm:t>
        <a:bodyPr/>
        <a:lstStyle/>
        <a:p>
          <a:endParaRPr lang="pl-PL"/>
        </a:p>
      </dgm:t>
    </dgm:pt>
    <dgm:pt modelId="{319A6672-76B4-4797-B3FB-6CEB40480C6C}">
      <dgm:prSet phldrT="[Teks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Szeregi przestrzenne</a:t>
          </a:r>
          <a:endParaRPr lang="pl-PL" dirty="0"/>
        </a:p>
      </dgm:t>
    </dgm:pt>
    <dgm:pt modelId="{7B7D208A-51D3-426A-A288-E95937911066}" type="parTrans" cxnId="{6B5C9ED2-B9C5-4C13-85D0-6E324137CBDA}">
      <dgm:prSet/>
      <dgm:spPr/>
      <dgm:t>
        <a:bodyPr/>
        <a:lstStyle/>
        <a:p>
          <a:endParaRPr lang="pl-PL"/>
        </a:p>
      </dgm:t>
    </dgm:pt>
    <dgm:pt modelId="{E1279867-008B-4A03-97C3-6C8D74E54F73}" type="sibTrans" cxnId="{6B5C9ED2-B9C5-4C13-85D0-6E324137CBDA}">
      <dgm:prSet/>
      <dgm:spPr/>
      <dgm:t>
        <a:bodyPr/>
        <a:lstStyle/>
        <a:p>
          <a:endParaRPr lang="pl-PL"/>
        </a:p>
      </dgm:t>
    </dgm:pt>
    <dgm:pt modelId="{E6539EDB-AFCE-4200-87A7-FBE2EBA401EA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EE4C4C"/>
        </a:solidFill>
      </dgm:spPr>
      <dgm:t>
        <a:bodyPr/>
        <a:lstStyle/>
        <a:p>
          <a:r>
            <a:rPr lang="pl-PL" dirty="0" smtClean="0"/>
            <a:t>Cech jakościowych</a:t>
          </a:r>
          <a:endParaRPr lang="pl-PL" dirty="0"/>
        </a:p>
      </dgm:t>
    </dgm:pt>
    <dgm:pt modelId="{B1AEF4F6-33B2-45B0-8DF8-42AC6598EC53}" type="parTrans" cxnId="{B91FE6B7-540F-4926-8DCE-D754FBAC9BBC}">
      <dgm:prSet/>
      <dgm:spPr/>
      <dgm:t>
        <a:bodyPr/>
        <a:lstStyle/>
        <a:p>
          <a:endParaRPr lang="pl-PL"/>
        </a:p>
      </dgm:t>
    </dgm:pt>
    <dgm:pt modelId="{EB333F90-943B-4D54-8A3F-78C6F93419E2}" type="sibTrans" cxnId="{B91FE6B7-540F-4926-8DCE-D754FBAC9BBC}">
      <dgm:prSet/>
      <dgm:spPr/>
      <dgm:t>
        <a:bodyPr/>
        <a:lstStyle/>
        <a:p>
          <a:endParaRPr lang="pl-PL"/>
        </a:p>
      </dgm:t>
    </dgm:pt>
    <dgm:pt modelId="{9656B8B5-09E9-4543-8FD1-A1CC36AA5371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EE4C4C"/>
        </a:solidFill>
      </dgm:spPr>
      <dgm:t>
        <a:bodyPr/>
        <a:lstStyle/>
        <a:p>
          <a:r>
            <a:rPr lang="pl-PL" dirty="0" smtClean="0"/>
            <a:t>Cech ilościowych</a:t>
          </a:r>
          <a:endParaRPr lang="pl-PL" dirty="0"/>
        </a:p>
      </dgm:t>
    </dgm:pt>
    <dgm:pt modelId="{BFDAD59F-8199-4623-AA31-2233C235FAD1}" type="parTrans" cxnId="{5CEDE18B-3733-4043-A811-2AED667090C5}">
      <dgm:prSet/>
      <dgm:spPr/>
      <dgm:t>
        <a:bodyPr/>
        <a:lstStyle/>
        <a:p>
          <a:endParaRPr lang="pl-PL"/>
        </a:p>
      </dgm:t>
    </dgm:pt>
    <dgm:pt modelId="{DF7D9684-0C8D-4CAB-B300-D9E3DC2E9328}" type="sibTrans" cxnId="{5CEDE18B-3733-4043-A811-2AED667090C5}">
      <dgm:prSet/>
      <dgm:spPr/>
      <dgm:t>
        <a:bodyPr/>
        <a:lstStyle/>
        <a:p>
          <a:endParaRPr lang="pl-PL"/>
        </a:p>
      </dgm:t>
    </dgm:pt>
    <dgm:pt modelId="{3648BFCB-5958-4A5E-AD4A-DF105F2BE3A5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EE4C4C"/>
        </a:solidFill>
      </dgm:spPr>
      <dgm:t>
        <a:bodyPr/>
        <a:lstStyle/>
        <a:p>
          <a:r>
            <a:rPr lang="pl-PL" dirty="0" smtClean="0"/>
            <a:t>Punktowe</a:t>
          </a:r>
          <a:endParaRPr lang="pl-PL" dirty="0"/>
        </a:p>
      </dgm:t>
    </dgm:pt>
    <dgm:pt modelId="{8E492215-CC58-4FAC-99BF-88A24B96402F}" type="parTrans" cxnId="{86C5C07E-F784-4C0F-AAE9-8DD3CCAB26EF}">
      <dgm:prSet/>
      <dgm:spPr/>
      <dgm:t>
        <a:bodyPr/>
        <a:lstStyle/>
        <a:p>
          <a:endParaRPr lang="pl-PL"/>
        </a:p>
      </dgm:t>
    </dgm:pt>
    <dgm:pt modelId="{BCEE5F8B-AC74-4807-B2EE-2CB4C71EA126}" type="sibTrans" cxnId="{86C5C07E-F784-4C0F-AAE9-8DD3CCAB26EF}">
      <dgm:prSet/>
      <dgm:spPr/>
      <dgm:t>
        <a:bodyPr/>
        <a:lstStyle/>
        <a:p>
          <a:endParaRPr lang="pl-PL"/>
        </a:p>
      </dgm:t>
    </dgm:pt>
    <dgm:pt modelId="{968BE88E-D072-4CB6-81B0-41E102F64DF1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EE4C4C"/>
        </a:solidFill>
      </dgm:spPr>
      <dgm:t>
        <a:bodyPr/>
        <a:lstStyle/>
        <a:p>
          <a:r>
            <a:rPr lang="pl-PL" dirty="0" smtClean="0"/>
            <a:t>Przedziałowe</a:t>
          </a:r>
          <a:endParaRPr lang="pl-PL" dirty="0"/>
        </a:p>
      </dgm:t>
    </dgm:pt>
    <dgm:pt modelId="{3FE6DB69-A2E2-406C-9DE8-895E6BBE6C6C}" type="parTrans" cxnId="{C538F253-AE51-4937-BEA8-B480EA5F2972}">
      <dgm:prSet/>
      <dgm:spPr/>
      <dgm:t>
        <a:bodyPr/>
        <a:lstStyle/>
        <a:p>
          <a:endParaRPr lang="pl-PL"/>
        </a:p>
      </dgm:t>
    </dgm:pt>
    <dgm:pt modelId="{88E4448F-A069-4691-85A7-5AAEF01CF1D9}" type="sibTrans" cxnId="{C538F253-AE51-4937-BEA8-B480EA5F2972}">
      <dgm:prSet/>
      <dgm:spPr/>
      <dgm:t>
        <a:bodyPr/>
        <a:lstStyle/>
        <a:p>
          <a:endParaRPr lang="pl-PL"/>
        </a:p>
      </dgm:t>
    </dgm:pt>
    <dgm:pt modelId="{FFAF58A4-98C3-41E8-9C6A-C663F99CA1C1}" type="pres">
      <dgm:prSet presAssocID="{900C9EDA-42A5-4B0F-9DE5-368BFC7244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0917271-1FD9-4507-B61E-061D3FE129ED}" type="pres">
      <dgm:prSet presAssocID="{30932AC3-4F8C-46A4-AE7F-589B3C4AD8DA}" presName="root1" presStyleCnt="0"/>
      <dgm:spPr/>
    </dgm:pt>
    <dgm:pt modelId="{2E4741EE-B7FA-4D63-9724-B4F2FD02E66D}" type="pres">
      <dgm:prSet presAssocID="{30932AC3-4F8C-46A4-AE7F-589B3C4AD8D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3BB5395-A9DC-4FAF-B000-8A03B4459E92}" type="pres">
      <dgm:prSet presAssocID="{30932AC3-4F8C-46A4-AE7F-589B3C4AD8DA}" presName="level2hierChild" presStyleCnt="0"/>
      <dgm:spPr/>
    </dgm:pt>
    <dgm:pt modelId="{EF342A60-F944-4854-961B-DF4FF42CC175}" type="pres">
      <dgm:prSet presAssocID="{532B7547-A33B-49BE-B0AE-76E282D614C8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2F2E4389-331D-4761-B19D-487E6E37476C}" type="pres">
      <dgm:prSet presAssocID="{532B7547-A33B-49BE-B0AE-76E282D614C8}" presName="connTx" presStyleLbl="parChTrans1D2" presStyleIdx="0" presStyleCnt="2"/>
      <dgm:spPr/>
      <dgm:t>
        <a:bodyPr/>
        <a:lstStyle/>
        <a:p>
          <a:endParaRPr lang="pl-PL"/>
        </a:p>
      </dgm:t>
    </dgm:pt>
    <dgm:pt modelId="{E6F5C9E8-0885-44E0-830C-14F11FC415BB}" type="pres">
      <dgm:prSet presAssocID="{6D7402FE-D7A8-4B1E-B220-1640801A5A91}" presName="root2" presStyleCnt="0"/>
      <dgm:spPr/>
    </dgm:pt>
    <dgm:pt modelId="{1E9B1101-65AA-447C-A9D6-7F59ADAC4270}" type="pres">
      <dgm:prSet presAssocID="{6D7402FE-D7A8-4B1E-B220-1640801A5A9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A6E3E59-8E07-4CE5-BAFE-93ED79A182DF}" type="pres">
      <dgm:prSet presAssocID="{6D7402FE-D7A8-4B1E-B220-1640801A5A91}" presName="level3hierChild" presStyleCnt="0"/>
      <dgm:spPr/>
    </dgm:pt>
    <dgm:pt modelId="{39469093-8E7E-4DE9-AEDA-B5AFAFD22687}" type="pres">
      <dgm:prSet presAssocID="{D7C4DFFA-E608-4E62-B08C-6703C89396B6}" presName="conn2-1" presStyleLbl="parChTrans1D3" presStyleIdx="0" presStyleCnt="4"/>
      <dgm:spPr/>
      <dgm:t>
        <a:bodyPr/>
        <a:lstStyle/>
        <a:p>
          <a:endParaRPr lang="pl-PL"/>
        </a:p>
      </dgm:t>
    </dgm:pt>
    <dgm:pt modelId="{71D75DA1-484C-4DC9-89F6-3B09EB9E564A}" type="pres">
      <dgm:prSet presAssocID="{D7C4DFFA-E608-4E62-B08C-6703C89396B6}" presName="connTx" presStyleLbl="parChTrans1D3" presStyleIdx="0" presStyleCnt="4"/>
      <dgm:spPr/>
      <dgm:t>
        <a:bodyPr/>
        <a:lstStyle/>
        <a:p>
          <a:endParaRPr lang="pl-PL"/>
        </a:p>
      </dgm:t>
    </dgm:pt>
    <dgm:pt modelId="{92569F0E-D75B-4C2A-90E3-52170BE9D7EF}" type="pres">
      <dgm:prSet presAssocID="{CCF95D75-8004-4A31-A707-C8C76CDA9FD2}" presName="root2" presStyleCnt="0"/>
      <dgm:spPr/>
    </dgm:pt>
    <dgm:pt modelId="{F2D9DF03-2AE8-4C73-A88B-EAD307DAE265}" type="pres">
      <dgm:prSet presAssocID="{CCF95D75-8004-4A31-A707-C8C76CDA9FD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7F90CF-58A9-4ED7-81A8-AE1E46B63363}" type="pres">
      <dgm:prSet presAssocID="{CCF95D75-8004-4A31-A707-C8C76CDA9FD2}" presName="level3hierChild" presStyleCnt="0"/>
      <dgm:spPr/>
    </dgm:pt>
    <dgm:pt modelId="{08D4DFA1-95F2-4103-B7C3-A814F1EE765E}" type="pres">
      <dgm:prSet presAssocID="{0B869BDB-D975-4443-83B1-4B7882C47B27}" presName="conn2-1" presStyleLbl="parChTrans1D3" presStyleIdx="1" presStyleCnt="4"/>
      <dgm:spPr/>
      <dgm:t>
        <a:bodyPr/>
        <a:lstStyle/>
        <a:p>
          <a:endParaRPr lang="pl-PL"/>
        </a:p>
      </dgm:t>
    </dgm:pt>
    <dgm:pt modelId="{8B94EFF7-9815-4451-8FF9-22902F362A62}" type="pres">
      <dgm:prSet presAssocID="{0B869BDB-D975-4443-83B1-4B7882C47B27}" presName="connTx" presStyleLbl="parChTrans1D3" presStyleIdx="1" presStyleCnt="4"/>
      <dgm:spPr/>
      <dgm:t>
        <a:bodyPr/>
        <a:lstStyle/>
        <a:p>
          <a:endParaRPr lang="pl-PL"/>
        </a:p>
      </dgm:t>
    </dgm:pt>
    <dgm:pt modelId="{A9F2C4B9-8BBF-4D9E-A4E5-08DA5ABD14AD}" type="pres">
      <dgm:prSet presAssocID="{B6D54A82-A901-4C89-87AB-AC592A49C795}" presName="root2" presStyleCnt="0"/>
      <dgm:spPr/>
    </dgm:pt>
    <dgm:pt modelId="{24AA818C-0A8F-41EE-BC9D-7FE547D3E7C5}" type="pres">
      <dgm:prSet presAssocID="{B6D54A82-A901-4C89-87AB-AC592A49C79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88AA11D-569A-4B9A-98C7-A86532240DC0}" type="pres">
      <dgm:prSet presAssocID="{B6D54A82-A901-4C89-87AB-AC592A49C795}" presName="level3hierChild" presStyleCnt="0"/>
      <dgm:spPr/>
    </dgm:pt>
    <dgm:pt modelId="{03889559-BC5C-444D-9098-F6FE1F27DE32}" type="pres">
      <dgm:prSet presAssocID="{B1AEF4F6-33B2-45B0-8DF8-42AC6598EC53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CEE1FEF4-DF2B-4209-B1DA-CF850466CBAC}" type="pres">
      <dgm:prSet presAssocID="{B1AEF4F6-33B2-45B0-8DF8-42AC6598EC53}" presName="connTx" presStyleLbl="parChTrans1D4" presStyleIdx="0" presStyleCnt="4"/>
      <dgm:spPr/>
      <dgm:t>
        <a:bodyPr/>
        <a:lstStyle/>
        <a:p>
          <a:endParaRPr lang="en-US"/>
        </a:p>
      </dgm:t>
    </dgm:pt>
    <dgm:pt modelId="{83399B14-DA99-43B3-BEA2-EF1C7A0613DC}" type="pres">
      <dgm:prSet presAssocID="{E6539EDB-AFCE-4200-87A7-FBE2EBA401EA}" presName="root2" presStyleCnt="0"/>
      <dgm:spPr/>
    </dgm:pt>
    <dgm:pt modelId="{5C20F61A-DDBF-4782-9301-26C0DD3D8843}" type="pres">
      <dgm:prSet presAssocID="{E6539EDB-AFCE-4200-87A7-FBE2EBA401EA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99D01FF-5185-4D43-A75F-7EA7789F852D}" type="pres">
      <dgm:prSet presAssocID="{E6539EDB-AFCE-4200-87A7-FBE2EBA401EA}" presName="level3hierChild" presStyleCnt="0"/>
      <dgm:spPr/>
    </dgm:pt>
    <dgm:pt modelId="{D4736F4D-4C5D-4D0A-B390-4F2B33C9ED85}" type="pres">
      <dgm:prSet presAssocID="{BFDAD59F-8199-4623-AA31-2233C235FAD1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91226B25-1EA2-483A-8C51-FF0CAA2DA027}" type="pres">
      <dgm:prSet presAssocID="{BFDAD59F-8199-4623-AA31-2233C235FAD1}" presName="connTx" presStyleLbl="parChTrans1D4" presStyleIdx="1" presStyleCnt="4"/>
      <dgm:spPr/>
      <dgm:t>
        <a:bodyPr/>
        <a:lstStyle/>
        <a:p>
          <a:endParaRPr lang="en-US"/>
        </a:p>
      </dgm:t>
    </dgm:pt>
    <dgm:pt modelId="{B90180C3-AEC6-44FC-8E29-2C184470408D}" type="pres">
      <dgm:prSet presAssocID="{9656B8B5-09E9-4543-8FD1-A1CC36AA5371}" presName="root2" presStyleCnt="0"/>
      <dgm:spPr/>
    </dgm:pt>
    <dgm:pt modelId="{7B288BB8-0924-4411-90C6-B6D65BFE275B}" type="pres">
      <dgm:prSet presAssocID="{9656B8B5-09E9-4543-8FD1-A1CC36AA5371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83E30E-C6D4-4E7D-87B6-F7A7AE87651B}" type="pres">
      <dgm:prSet presAssocID="{9656B8B5-09E9-4543-8FD1-A1CC36AA5371}" presName="level3hierChild" presStyleCnt="0"/>
      <dgm:spPr/>
    </dgm:pt>
    <dgm:pt modelId="{D9327051-8469-4160-B798-6D8247BFD7B7}" type="pres">
      <dgm:prSet presAssocID="{8E492215-CC58-4FAC-99BF-88A24B96402F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F0EAE63E-9631-4175-B417-D739B851B9F9}" type="pres">
      <dgm:prSet presAssocID="{8E492215-CC58-4FAC-99BF-88A24B96402F}" presName="connTx" presStyleLbl="parChTrans1D4" presStyleIdx="2" presStyleCnt="4"/>
      <dgm:spPr/>
      <dgm:t>
        <a:bodyPr/>
        <a:lstStyle/>
        <a:p>
          <a:endParaRPr lang="en-US"/>
        </a:p>
      </dgm:t>
    </dgm:pt>
    <dgm:pt modelId="{16B772C1-85AB-4777-95BE-0ED9FAA27BCA}" type="pres">
      <dgm:prSet presAssocID="{3648BFCB-5958-4A5E-AD4A-DF105F2BE3A5}" presName="root2" presStyleCnt="0"/>
      <dgm:spPr/>
    </dgm:pt>
    <dgm:pt modelId="{983B8316-7B52-4E64-A6F3-09B10D1919D6}" type="pres">
      <dgm:prSet presAssocID="{3648BFCB-5958-4A5E-AD4A-DF105F2BE3A5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B625EF6-5834-4EE9-8052-04B2F843B846}" type="pres">
      <dgm:prSet presAssocID="{3648BFCB-5958-4A5E-AD4A-DF105F2BE3A5}" presName="level3hierChild" presStyleCnt="0"/>
      <dgm:spPr/>
    </dgm:pt>
    <dgm:pt modelId="{67B8A900-BA0C-43A1-9839-4F277E5C5ADD}" type="pres">
      <dgm:prSet presAssocID="{3FE6DB69-A2E2-406C-9DE8-895E6BBE6C6C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BAD8FE4F-F2B1-42EE-9C72-73F291F69F41}" type="pres">
      <dgm:prSet presAssocID="{3FE6DB69-A2E2-406C-9DE8-895E6BBE6C6C}" presName="connTx" presStyleLbl="parChTrans1D4" presStyleIdx="3" presStyleCnt="4"/>
      <dgm:spPr/>
      <dgm:t>
        <a:bodyPr/>
        <a:lstStyle/>
        <a:p>
          <a:endParaRPr lang="en-US"/>
        </a:p>
      </dgm:t>
    </dgm:pt>
    <dgm:pt modelId="{408A86C6-62B9-469F-B736-761000E4CE1C}" type="pres">
      <dgm:prSet presAssocID="{968BE88E-D072-4CB6-81B0-41E102F64DF1}" presName="root2" presStyleCnt="0"/>
      <dgm:spPr/>
    </dgm:pt>
    <dgm:pt modelId="{5C977FF2-E30A-43D7-877F-331A7C936445}" type="pres">
      <dgm:prSet presAssocID="{968BE88E-D072-4CB6-81B0-41E102F64DF1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362A651-2202-49C4-BE71-4984569D6B9D}" type="pres">
      <dgm:prSet presAssocID="{968BE88E-D072-4CB6-81B0-41E102F64DF1}" presName="level3hierChild" presStyleCnt="0"/>
      <dgm:spPr/>
    </dgm:pt>
    <dgm:pt modelId="{B22C9B50-1D93-4C03-874A-AF48B656E271}" type="pres">
      <dgm:prSet presAssocID="{FF9961D7-1F01-43D0-B2E0-B293405A59EE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92461C30-2008-4540-9E05-676D7F8F7290}" type="pres">
      <dgm:prSet presAssocID="{FF9961D7-1F01-43D0-B2E0-B293405A59EE}" presName="connTx" presStyleLbl="parChTrans1D2" presStyleIdx="1" presStyleCnt="2"/>
      <dgm:spPr/>
      <dgm:t>
        <a:bodyPr/>
        <a:lstStyle/>
        <a:p>
          <a:endParaRPr lang="pl-PL"/>
        </a:p>
      </dgm:t>
    </dgm:pt>
    <dgm:pt modelId="{DB85D860-C94D-4B68-B244-D51A51D62F75}" type="pres">
      <dgm:prSet presAssocID="{1935A855-842E-4481-B9A0-8531B8A3A558}" presName="root2" presStyleCnt="0"/>
      <dgm:spPr/>
    </dgm:pt>
    <dgm:pt modelId="{A4E0FE78-5843-4C82-AF5A-76CD7089A474}" type="pres">
      <dgm:prSet presAssocID="{1935A855-842E-4481-B9A0-8531B8A3A558}" presName="LevelTwoTextNode" presStyleLbl="node2" presStyleIdx="1" presStyleCnt="2" custScaleX="12410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EA6E75F-9787-43D2-8031-3B186C27623B}" type="pres">
      <dgm:prSet presAssocID="{1935A855-842E-4481-B9A0-8531B8A3A558}" presName="level3hierChild" presStyleCnt="0"/>
      <dgm:spPr/>
    </dgm:pt>
    <dgm:pt modelId="{F20FAC91-B828-40DF-94E5-247AB244605D}" type="pres">
      <dgm:prSet presAssocID="{B1D3878C-5784-4B2C-9073-6FF5987894F7}" presName="conn2-1" presStyleLbl="parChTrans1D3" presStyleIdx="2" presStyleCnt="4"/>
      <dgm:spPr/>
      <dgm:t>
        <a:bodyPr/>
        <a:lstStyle/>
        <a:p>
          <a:endParaRPr lang="pl-PL"/>
        </a:p>
      </dgm:t>
    </dgm:pt>
    <dgm:pt modelId="{05070467-1F38-4227-BE54-2ECFEC92ECD5}" type="pres">
      <dgm:prSet presAssocID="{B1D3878C-5784-4B2C-9073-6FF5987894F7}" presName="connTx" presStyleLbl="parChTrans1D3" presStyleIdx="2" presStyleCnt="4"/>
      <dgm:spPr/>
      <dgm:t>
        <a:bodyPr/>
        <a:lstStyle/>
        <a:p>
          <a:endParaRPr lang="pl-PL"/>
        </a:p>
      </dgm:t>
    </dgm:pt>
    <dgm:pt modelId="{29B0EACE-879D-4DE7-A432-F5C102FE11A3}" type="pres">
      <dgm:prSet presAssocID="{A285D4AA-6663-47C6-8E3B-AD80F6177B3C}" presName="root2" presStyleCnt="0"/>
      <dgm:spPr/>
    </dgm:pt>
    <dgm:pt modelId="{2DE81D0B-FD28-4AB6-A9E4-84F932D023B9}" type="pres">
      <dgm:prSet presAssocID="{A285D4AA-6663-47C6-8E3B-AD80F6177B3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01E388-FC5E-4477-BA22-15C5FB98D814}" type="pres">
      <dgm:prSet presAssocID="{A285D4AA-6663-47C6-8E3B-AD80F6177B3C}" presName="level3hierChild" presStyleCnt="0"/>
      <dgm:spPr/>
    </dgm:pt>
    <dgm:pt modelId="{240DD013-0CE9-4778-A352-71B5FBF016BA}" type="pres">
      <dgm:prSet presAssocID="{7B7D208A-51D3-426A-A288-E95937911066}" presName="conn2-1" presStyleLbl="parChTrans1D3" presStyleIdx="3" presStyleCnt="4"/>
      <dgm:spPr/>
      <dgm:t>
        <a:bodyPr/>
        <a:lstStyle/>
        <a:p>
          <a:endParaRPr lang="pl-PL"/>
        </a:p>
      </dgm:t>
    </dgm:pt>
    <dgm:pt modelId="{CB3099C9-8C98-4F3C-A15C-E86BB93B20B4}" type="pres">
      <dgm:prSet presAssocID="{7B7D208A-51D3-426A-A288-E95937911066}" presName="connTx" presStyleLbl="parChTrans1D3" presStyleIdx="3" presStyleCnt="4"/>
      <dgm:spPr/>
      <dgm:t>
        <a:bodyPr/>
        <a:lstStyle/>
        <a:p>
          <a:endParaRPr lang="pl-PL"/>
        </a:p>
      </dgm:t>
    </dgm:pt>
    <dgm:pt modelId="{4FB8BA70-DB00-4ABC-9937-2423F7329CA1}" type="pres">
      <dgm:prSet presAssocID="{319A6672-76B4-4797-B3FB-6CEB40480C6C}" presName="root2" presStyleCnt="0"/>
      <dgm:spPr/>
    </dgm:pt>
    <dgm:pt modelId="{472A3C36-39C3-4589-ADA8-B361E0D34C12}" type="pres">
      <dgm:prSet presAssocID="{319A6672-76B4-4797-B3FB-6CEB40480C6C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5CD6388-49D5-46DA-B91C-7BCCBB1D3A70}" type="pres">
      <dgm:prSet presAssocID="{319A6672-76B4-4797-B3FB-6CEB40480C6C}" presName="level3hierChild" presStyleCnt="0"/>
      <dgm:spPr/>
    </dgm:pt>
  </dgm:ptLst>
  <dgm:cxnLst>
    <dgm:cxn modelId="{6B5C9ED2-B9C5-4C13-85D0-6E324137CBDA}" srcId="{1935A855-842E-4481-B9A0-8531B8A3A558}" destId="{319A6672-76B4-4797-B3FB-6CEB40480C6C}" srcOrd="1" destOrd="0" parTransId="{7B7D208A-51D3-426A-A288-E95937911066}" sibTransId="{E1279867-008B-4A03-97C3-6C8D74E54F73}"/>
    <dgm:cxn modelId="{F705703B-A679-4B8D-887F-78ED24CAE8F2}" type="presOf" srcId="{3FE6DB69-A2E2-406C-9DE8-895E6BBE6C6C}" destId="{67B8A900-BA0C-43A1-9839-4F277E5C5ADD}" srcOrd="0" destOrd="0" presId="urn:microsoft.com/office/officeart/2005/8/layout/hierarchy2"/>
    <dgm:cxn modelId="{A81D8335-445F-4BEE-8F43-FBF129E21404}" srcId="{1935A855-842E-4481-B9A0-8531B8A3A558}" destId="{A285D4AA-6663-47C6-8E3B-AD80F6177B3C}" srcOrd="0" destOrd="0" parTransId="{B1D3878C-5784-4B2C-9073-6FF5987894F7}" sibTransId="{1BB5B547-8874-4390-9F59-70D337790B61}"/>
    <dgm:cxn modelId="{CA6A87A6-929F-4844-AFB8-CD539A217312}" type="presOf" srcId="{1935A855-842E-4481-B9A0-8531B8A3A558}" destId="{A4E0FE78-5843-4C82-AF5A-76CD7089A474}" srcOrd="0" destOrd="0" presId="urn:microsoft.com/office/officeart/2005/8/layout/hierarchy2"/>
    <dgm:cxn modelId="{86C5C07E-F784-4C0F-AAE9-8DD3CCAB26EF}" srcId="{9656B8B5-09E9-4543-8FD1-A1CC36AA5371}" destId="{3648BFCB-5958-4A5E-AD4A-DF105F2BE3A5}" srcOrd="0" destOrd="0" parTransId="{8E492215-CC58-4FAC-99BF-88A24B96402F}" sibTransId="{BCEE5F8B-AC74-4807-B2EE-2CB4C71EA126}"/>
    <dgm:cxn modelId="{25B777E6-B9C2-4E38-BED0-C969AD18FFD6}" type="presOf" srcId="{968BE88E-D072-4CB6-81B0-41E102F64DF1}" destId="{5C977FF2-E30A-43D7-877F-331A7C936445}" srcOrd="0" destOrd="0" presId="urn:microsoft.com/office/officeart/2005/8/layout/hierarchy2"/>
    <dgm:cxn modelId="{8F4D0588-82E5-4CE9-AC56-E45E2E706F0B}" type="presOf" srcId="{CCF95D75-8004-4A31-A707-C8C76CDA9FD2}" destId="{F2D9DF03-2AE8-4C73-A88B-EAD307DAE265}" srcOrd="0" destOrd="0" presId="urn:microsoft.com/office/officeart/2005/8/layout/hierarchy2"/>
    <dgm:cxn modelId="{BF03AF3D-4E19-49B0-8170-99C25C3BA6F3}" type="presOf" srcId="{319A6672-76B4-4797-B3FB-6CEB40480C6C}" destId="{472A3C36-39C3-4589-ADA8-B361E0D34C12}" srcOrd="0" destOrd="0" presId="urn:microsoft.com/office/officeart/2005/8/layout/hierarchy2"/>
    <dgm:cxn modelId="{83B035D3-518B-42B3-BE9B-857230D1AF9B}" type="presOf" srcId="{D7C4DFFA-E608-4E62-B08C-6703C89396B6}" destId="{71D75DA1-484C-4DC9-89F6-3B09EB9E564A}" srcOrd="1" destOrd="0" presId="urn:microsoft.com/office/officeart/2005/8/layout/hierarchy2"/>
    <dgm:cxn modelId="{8BE11C8B-2CCD-436C-8816-27B3CDB841EC}" type="presOf" srcId="{FF9961D7-1F01-43D0-B2E0-B293405A59EE}" destId="{B22C9B50-1D93-4C03-874A-AF48B656E271}" srcOrd="0" destOrd="0" presId="urn:microsoft.com/office/officeart/2005/8/layout/hierarchy2"/>
    <dgm:cxn modelId="{35356A50-518B-4AA2-BA62-D251A6CFAA7F}" type="presOf" srcId="{B1D3878C-5784-4B2C-9073-6FF5987894F7}" destId="{F20FAC91-B828-40DF-94E5-247AB244605D}" srcOrd="0" destOrd="0" presId="urn:microsoft.com/office/officeart/2005/8/layout/hierarchy2"/>
    <dgm:cxn modelId="{0AADB5E9-99C9-4FF4-9648-EE1DC611CD2D}" type="presOf" srcId="{30932AC3-4F8C-46A4-AE7F-589B3C4AD8DA}" destId="{2E4741EE-B7FA-4D63-9724-B4F2FD02E66D}" srcOrd="0" destOrd="0" presId="urn:microsoft.com/office/officeart/2005/8/layout/hierarchy2"/>
    <dgm:cxn modelId="{40D11681-3AFF-411D-AF64-401A72282D87}" type="presOf" srcId="{8E492215-CC58-4FAC-99BF-88A24B96402F}" destId="{D9327051-8469-4160-B798-6D8247BFD7B7}" srcOrd="0" destOrd="0" presId="urn:microsoft.com/office/officeart/2005/8/layout/hierarchy2"/>
    <dgm:cxn modelId="{9A828B0D-439D-4437-B8D5-14D41B64F6CD}" type="presOf" srcId="{FF9961D7-1F01-43D0-B2E0-B293405A59EE}" destId="{92461C30-2008-4540-9E05-676D7F8F7290}" srcOrd="1" destOrd="0" presId="urn:microsoft.com/office/officeart/2005/8/layout/hierarchy2"/>
    <dgm:cxn modelId="{BE9F58EE-0A69-49FF-B783-5C790E520442}" type="presOf" srcId="{E6539EDB-AFCE-4200-87A7-FBE2EBA401EA}" destId="{5C20F61A-DDBF-4782-9301-26C0DD3D8843}" srcOrd="0" destOrd="0" presId="urn:microsoft.com/office/officeart/2005/8/layout/hierarchy2"/>
    <dgm:cxn modelId="{54599503-6730-472A-A6F1-18A3B19F54D6}" type="presOf" srcId="{D7C4DFFA-E608-4E62-B08C-6703C89396B6}" destId="{39469093-8E7E-4DE9-AEDA-B5AFAFD22687}" srcOrd="0" destOrd="0" presId="urn:microsoft.com/office/officeart/2005/8/layout/hierarchy2"/>
    <dgm:cxn modelId="{BE27894D-2F5D-4E45-BC58-2E7DFE4A7C43}" type="presOf" srcId="{0B869BDB-D975-4443-83B1-4B7882C47B27}" destId="{8B94EFF7-9815-4451-8FF9-22902F362A62}" srcOrd="1" destOrd="0" presId="urn:microsoft.com/office/officeart/2005/8/layout/hierarchy2"/>
    <dgm:cxn modelId="{86B62203-091E-4EC1-953C-1DD32EDA778D}" type="presOf" srcId="{BFDAD59F-8199-4623-AA31-2233C235FAD1}" destId="{91226B25-1EA2-483A-8C51-FF0CAA2DA027}" srcOrd="1" destOrd="0" presId="urn:microsoft.com/office/officeart/2005/8/layout/hierarchy2"/>
    <dgm:cxn modelId="{CD6EEE7A-FBD6-4290-BB6A-51501A0AD565}" type="presOf" srcId="{6D7402FE-D7A8-4B1E-B220-1640801A5A91}" destId="{1E9B1101-65AA-447C-A9D6-7F59ADAC4270}" srcOrd="0" destOrd="0" presId="urn:microsoft.com/office/officeart/2005/8/layout/hierarchy2"/>
    <dgm:cxn modelId="{2F6C1B3D-0AC9-40ED-8087-CC1147E9A743}" type="presOf" srcId="{7B7D208A-51D3-426A-A288-E95937911066}" destId="{240DD013-0CE9-4778-A352-71B5FBF016BA}" srcOrd="0" destOrd="0" presId="urn:microsoft.com/office/officeart/2005/8/layout/hierarchy2"/>
    <dgm:cxn modelId="{37634021-DAB3-4C57-BBBE-DAF3721EA5D1}" type="presOf" srcId="{532B7547-A33B-49BE-B0AE-76E282D614C8}" destId="{EF342A60-F944-4854-961B-DF4FF42CC175}" srcOrd="0" destOrd="0" presId="urn:microsoft.com/office/officeart/2005/8/layout/hierarchy2"/>
    <dgm:cxn modelId="{F50951E6-A3DC-4B0D-83CA-9972C5A6802E}" type="presOf" srcId="{BFDAD59F-8199-4623-AA31-2233C235FAD1}" destId="{D4736F4D-4C5D-4D0A-B390-4F2B33C9ED85}" srcOrd="0" destOrd="0" presId="urn:microsoft.com/office/officeart/2005/8/layout/hierarchy2"/>
    <dgm:cxn modelId="{21FF7D5C-2DA1-4F55-9569-CC86DC414C76}" type="presOf" srcId="{8E492215-CC58-4FAC-99BF-88A24B96402F}" destId="{F0EAE63E-9631-4175-B417-D739B851B9F9}" srcOrd="1" destOrd="0" presId="urn:microsoft.com/office/officeart/2005/8/layout/hierarchy2"/>
    <dgm:cxn modelId="{B196B6B6-0D2E-40FF-8B4D-47FB64B7350F}" srcId="{30932AC3-4F8C-46A4-AE7F-589B3C4AD8DA}" destId="{6D7402FE-D7A8-4B1E-B220-1640801A5A91}" srcOrd="0" destOrd="0" parTransId="{532B7547-A33B-49BE-B0AE-76E282D614C8}" sibTransId="{6FD00C61-8C31-4B18-8021-09A1E7C2D63B}"/>
    <dgm:cxn modelId="{978789E1-3CC7-409F-9B74-8F745149E228}" type="presOf" srcId="{B1AEF4F6-33B2-45B0-8DF8-42AC6598EC53}" destId="{CEE1FEF4-DF2B-4209-B1DA-CF850466CBAC}" srcOrd="1" destOrd="0" presId="urn:microsoft.com/office/officeart/2005/8/layout/hierarchy2"/>
    <dgm:cxn modelId="{23B5E225-769D-42B5-99EE-B3366C0285CA}" type="presOf" srcId="{3FE6DB69-A2E2-406C-9DE8-895E6BBE6C6C}" destId="{BAD8FE4F-F2B1-42EE-9C72-73F291F69F41}" srcOrd="1" destOrd="0" presId="urn:microsoft.com/office/officeart/2005/8/layout/hierarchy2"/>
    <dgm:cxn modelId="{213901BD-0212-4B44-814B-16CB6A4ADB5D}" srcId="{6D7402FE-D7A8-4B1E-B220-1640801A5A91}" destId="{B6D54A82-A901-4C89-87AB-AC592A49C795}" srcOrd="1" destOrd="0" parTransId="{0B869BDB-D975-4443-83B1-4B7882C47B27}" sibTransId="{BFB5391E-8D4D-4224-B622-BDFD47B30D36}"/>
    <dgm:cxn modelId="{C4DE9E70-FF52-4EFC-9671-6938193675CB}" type="presOf" srcId="{7B7D208A-51D3-426A-A288-E95937911066}" destId="{CB3099C9-8C98-4F3C-A15C-E86BB93B20B4}" srcOrd="1" destOrd="0" presId="urn:microsoft.com/office/officeart/2005/8/layout/hierarchy2"/>
    <dgm:cxn modelId="{08ACD862-F8FF-4D50-8002-75B69E333BFB}" srcId="{900C9EDA-42A5-4B0F-9DE5-368BFC724407}" destId="{30932AC3-4F8C-46A4-AE7F-589B3C4AD8DA}" srcOrd="0" destOrd="0" parTransId="{1243D4CE-FCA4-446F-81AC-D0644BD231D1}" sibTransId="{4BCF9222-23F9-42C9-B8C4-AB9B90B18D54}"/>
    <dgm:cxn modelId="{5CEDE18B-3733-4043-A811-2AED667090C5}" srcId="{B6D54A82-A901-4C89-87AB-AC592A49C795}" destId="{9656B8B5-09E9-4543-8FD1-A1CC36AA5371}" srcOrd="1" destOrd="0" parTransId="{BFDAD59F-8199-4623-AA31-2233C235FAD1}" sibTransId="{DF7D9684-0C8D-4CAB-B300-D9E3DC2E9328}"/>
    <dgm:cxn modelId="{C538F253-AE51-4937-BEA8-B480EA5F2972}" srcId="{9656B8B5-09E9-4543-8FD1-A1CC36AA5371}" destId="{968BE88E-D072-4CB6-81B0-41E102F64DF1}" srcOrd="1" destOrd="0" parTransId="{3FE6DB69-A2E2-406C-9DE8-895E6BBE6C6C}" sibTransId="{88E4448F-A069-4691-85A7-5AAEF01CF1D9}"/>
    <dgm:cxn modelId="{C93DD357-2854-4101-B662-3CA8C5696273}" srcId="{30932AC3-4F8C-46A4-AE7F-589B3C4AD8DA}" destId="{1935A855-842E-4481-B9A0-8531B8A3A558}" srcOrd="1" destOrd="0" parTransId="{FF9961D7-1F01-43D0-B2E0-B293405A59EE}" sibTransId="{BB31516E-74FC-4729-9B83-E9214C210E2B}"/>
    <dgm:cxn modelId="{887C3BFA-EE01-4EC9-9E14-116C94EC4E5D}" type="presOf" srcId="{0B869BDB-D975-4443-83B1-4B7882C47B27}" destId="{08D4DFA1-95F2-4103-B7C3-A814F1EE765E}" srcOrd="0" destOrd="0" presId="urn:microsoft.com/office/officeart/2005/8/layout/hierarchy2"/>
    <dgm:cxn modelId="{49CC7C75-E571-485E-A1F8-067EFD0427ED}" srcId="{6D7402FE-D7A8-4B1E-B220-1640801A5A91}" destId="{CCF95D75-8004-4A31-A707-C8C76CDA9FD2}" srcOrd="0" destOrd="0" parTransId="{D7C4DFFA-E608-4E62-B08C-6703C89396B6}" sibTransId="{FA70C1D5-F211-4EBE-B473-B8012BC42661}"/>
    <dgm:cxn modelId="{2D6F52CE-5356-4876-95DB-037C41385173}" type="presOf" srcId="{900C9EDA-42A5-4B0F-9DE5-368BFC724407}" destId="{FFAF58A4-98C3-41E8-9C6A-C663F99CA1C1}" srcOrd="0" destOrd="0" presId="urn:microsoft.com/office/officeart/2005/8/layout/hierarchy2"/>
    <dgm:cxn modelId="{C02FFB7D-0D83-48DD-BC3E-C960D726693F}" type="presOf" srcId="{B6D54A82-A901-4C89-87AB-AC592A49C795}" destId="{24AA818C-0A8F-41EE-BC9D-7FE547D3E7C5}" srcOrd="0" destOrd="0" presId="urn:microsoft.com/office/officeart/2005/8/layout/hierarchy2"/>
    <dgm:cxn modelId="{E492DD1A-4003-45DD-B4D0-ED845F88BAC3}" type="presOf" srcId="{A285D4AA-6663-47C6-8E3B-AD80F6177B3C}" destId="{2DE81D0B-FD28-4AB6-A9E4-84F932D023B9}" srcOrd="0" destOrd="0" presId="urn:microsoft.com/office/officeart/2005/8/layout/hierarchy2"/>
    <dgm:cxn modelId="{8B4377CD-BBEA-427D-B12D-D393454E9BFC}" type="presOf" srcId="{532B7547-A33B-49BE-B0AE-76E282D614C8}" destId="{2F2E4389-331D-4761-B19D-487E6E37476C}" srcOrd="1" destOrd="0" presId="urn:microsoft.com/office/officeart/2005/8/layout/hierarchy2"/>
    <dgm:cxn modelId="{10E12AA7-9FE6-439A-BADA-B57A76A67F9D}" type="presOf" srcId="{3648BFCB-5958-4A5E-AD4A-DF105F2BE3A5}" destId="{983B8316-7B52-4E64-A6F3-09B10D1919D6}" srcOrd="0" destOrd="0" presId="urn:microsoft.com/office/officeart/2005/8/layout/hierarchy2"/>
    <dgm:cxn modelId="{085DF85E-1583-4386-B14B-45B8B918BA55}" type="presOf" srcId="{9656B8B5-09E9-4543-8FD1-A1CC36AA5371}" destId="{7B288BB8-0924-4411-90C6-B6D65BFE275B}" srcOrd="0" destOrd="0" presId="urn:microsoft.com/office/officeart/2005/8/layout/hierarchy2"/>
    <dgm:cxn modelId="{B91FE6B7-540F-4926-8DCE-D754FBAC9BBC}" srcId="{B6D54A82-A901-4C89-87AB-AC592A49C795}" destId="{E6539EDB-AFCE-4200-87A7-FBE2EBA401EA}" srcOrd="0" destOrd="0" parTransId="{B1AEF4F6-33B2-45B0-8DF8-42AC6598EC53}" sibTransId="{EB333F90-943B-4D54-8A3F-78C6F93419E2}"/>
    <dgm:cxn modelId="{AB97C3AB-C57D-475D-9291-3AB5C8FED25B}" type="presOf" srcId="{B1AEF4F6-33B2-45B0-8DF8-42AC6598EC53}" destId="{03889559-BC5C-444D-9098-F6FE1F27DE32}" srcOrd="0" destOrd="0" presId="urn:microsoft.com/office/officeart/2005/8/layout/hierarchy2"/>
    <dgm:cxn modelId="{807AEB48-B712-42C5-97A4-5F7791763BF6}" type="presOf" srcId="{B1D3878C-5784-4B2C-9073-6FF5987894F7}" destId="{05070467-1F38-4227-BE54-2ECFEC92ECD5}" srcOrd="1" destOrd="0" presId="urn:microsoft.com/office/officeart/2005/8/layout/hierarchy2"/>
    <dgm:cxn modelId="{3240C9C5-E3A4-4EDB-B6E7-E5B1168F6058}" type="presParOf" srcId="{FFAF58A4-98C3-41E8-9C6A-C663F99CA1C1}" destId="{C0917271-1FD9-4507-B61E-061D3FE129ED}" srcOrd="0" destOrd="0" presId="urn:microsoft.com/office/officeart/2005/8/layout/hierarchy2"/>
    <dgm:cxn modelId="{5DC944A5-2122-423E-B46A-D277542BC20D}" type="presParOf" srcId="{C0917271-1FD9-4507-B61E-061D3FE129ED}" destId="{2E4741EE-B7FA-4D63-9724-B4F2FD02E66D}" srcOrd="0" destOrd="0" presId="urn:microsoft.com/office/officeart/2005/8/layout/hierarchy2"/>
    <dgm:cxn modelId="{FFA51D89-7D56-4E73-99B0-D00BDB0CA9F4}" type="presParOf" srcId="{C0917271-1FD9-4507-B61E-061D3FE129ED}" destId="{73BB5395-A9DC-4FAF-B000-8A03B4459E92}" srcOrd="1" destOrd="0" presId="urn:microsoft.com/office/officeart/2005/8/layout/hierarchy2"/>
    <dgm:cxn modelId="{46F03DB7-6AA5-442C-8E64-86FA88E682B8}" type="presParOf" srcId="{73BB5395-A9DC-4FAF-B000-8A03B4459E92}" destId="{EF342A60-F944-4854-961B-DF4FF42CC175}" srcOrd="0" destOrd="0" presId="urn:microsoft.com/office/officeart/2005/8/layout/hierarchy2"/>
    <dgm:cxn modelId="{AD8F53AF-5F5F-4DB1-A5BD-EEC80A6A0D3E}" type="presParOf" srcId="{EF342A60-F944-4854-961B-DF4FF42CC175}" destId="{2F2E4389-331D-4761-B19D-487E6E37476C}" srcOrd="0" destOrd="0" presId="urn:microsoft.com/office/officeart/2005/8/layout/hierarchy2"/>
    <dgm:cxn modelId="{4A294CEE-6140-45B6-993F-70071A6D215F}" type="presParOf" srcId="{73BB5395-A9DC-4FAF-B000-8A03B4459E92}" destId="{E6F5C9E8-0885-44E0-830C-14F11FC415BB}" srcOrd="1" destOrd="0" presId="urn:microsoft.com/office/officeart/2005/8/layout/hierarchy2"/>
    <dgm:cxn modelId="{5387D0CC-7372-4A07-AEFA-E4535B093F10}" type="presParOf" srcId="{E6F5C9E8-0885-44E0-830C-14F11FC415BB}" destId="{1E9B1101-65AA-447C-A9D6-7F59ADAC4270}" srcOrd="0" destOrd="0" presId="urn:microsoft.com/office/officeart/2005/8/layout/hierarchy2"/>
    <dgm:cxn modelId="{66CEB952-FBA1-4E9F-8D3D-0BC2883F40C4}" type="presParOf" srcId="{E6F5C9E8-0885-44E0-830C-14F11FC415BB}" destId="{3A6E3E59-8E07-4CE5-BAFE-93ED79A182DF}" srcOrd="1" destOrd="0" presId="urn:microsoft.com/office/officeart/2005/8/layout/hierarchy2"/>
    <dgm:cxn modelId="{83EBD764-BD9C-4441-8850-D3583E0DFC2D}" type="presParOf" srcId="{3A6E3E59-8E07-4CE5-BAFE-93ED79A182DF}" destId="{39469093-8E7E-4DE9-AEDA-B5AFAFD22687}" srcOrd="0" destOrd="0" presId="urn:microsoft.com/office/officeart/2005/8/layout/hierarchy2"/>
    <dgm:cxn modelId="{A7C5F3B4-484D-4DD0-9642-81835570AD8D}" type="presParOf" srcId="{39469093-8E7E-4DE9-AEDA-B5AFAFD22687}" destId="{71D75DA1-484C-4DC9-89F6-3B09EB9E564A}" srcOrd="0" destOrd="0" presId="urn:microsoft.com/office/officeart/2005/8/layout/hierarchy2"/>
    <dgm:cxn modelId="{D68EF6EF-1DF4-4BF0-9C93-6EE270613D39}" type="presParOf" srcId="{3A6E3E59-8E07-4CE5-BAFE-93ED79A182DF}" destId="{92569F0E-D75B-4C2A-90E3-52170BE9D7EF}" srcOrd="1" destOrd="0" presId="urn:microsoft.com/office/officeart/2005/8/layout/hierarchy2"/>
    <dgm:cxn modelId="{2802CAC9-1C99-4729-9EC4-0BF2DA05617F}" type="presParOf" srcId="{92569F0E-D75B-4C2A-90E3-52170BE9D7EF}" destId="{F2D9DF03-2AE8-4C73-A88B-EAD307DAE265}" srcOrd="0" destOrd="0" presId="urn:microsoft.com/office/officeart/2005/8/layout/hierarchy2"/>
    <dgm:cxn modelId="{AB8A5534-3AED-4328-A035-CBA5E3CE8FBA}" type="presParOf" srcId="{92569F0E-D75B-4C2A-90E3-52170BE9D7EF}" destId="{F87F90CF-58A9-4ED7-81A8-AE1E46B63363}" srcOrd="1" destOrd="0" presId="urn:microsoft.com/office/officeart/2005/8/layout/hierarchy2"/>
    <dgm:cxn modelId="{2C223E2D-D5DE-425E-B57F-225F4AFA5300}" type="presParOf" srcId="{3A6E3E59-8E07-4CE5-BAFE-93ED79A182DF}" destId="{08D4DFA1-95F2-4103-B7C3-A814F1EE765E}" srcOrd="2" destOrd="0" presId="urn:microsoft.com/office/officeart/2005/8/layout/hierarchy2"/>
    <dgm:cxn modelId="{8CF37C51-818E-4808-B536-7A6A1176016C}" type="presParOf" srcId="{08D4DFA1-95F2-4103-B7C3-A814F1EE765E}" destId="{8B94EFF7-9815-4451-8FF9-22902F362A62}" srcOrd="0" destOrd="0" presId="urn:microsoft.com/office/officeart/2005/8/layout/hierarchy2"/>
    <dgm:cxn modelId="{037A4A30-9D43-4727-BD1B-48EE299EE3D2}" type="presParOf" srcId="{3A6E3E59-8E07-4CE5-BAFE-93ED79A182DF}" destId="{A9F2C4B9-8BBF-4D9E-A4E5-08DA5ABD14AD}" srcOrd="3" destOrd="0" presId="urn:microsoft.com/office/officeart/2005/8/layout/hierarchy2"/>
    <dgm:cxn modelId="{0CF696FC-4541-44BC-83E6-CD8ABE613A22}" type="presParOf" srcId="{A9F2C4B9-8BBF-4D9E-A4E5-08DA5ABD14AD}" destId="{24AA818C-0A8F-41EE-BC9D-7FE547D3E7C5}" srcOrd="0" destOrd="0" presId="urn:microsoft.com/office/officeart/2005/8/layout/hierarchy2"/>
    <dgm:cxn modelId="{76A3B08E-152E-4936-AF24-8F1EB1EB3F71}" type="presParOf" srcId="{A9F2C4B9-8BBF-4D9E-A4E5-08DA5ABD14AD}" destId="{B88AA11D-569A-4B9A-98C7-A86532240DC0}" srcOrd="1" destOrd="0" presId="urn:microsoft.com/office/officeart/2005/8/layout/hierarchy2"/>
    <dgm:cxn modelId="{2AE48C9B-F36F-4DD4-A15C-0B0DB5163CA6}" type="presParOf" srcId="{B88AA11D-569A-4B9A-98C7-A86532240DC0}" destId="{03889559-BC5C-444D-9098-F6FE1F27DE32}" srcOrd="0" destOrd="0" presId="urn:microsoft.com/office/officeart/2005/8/layout/hierarchy2"/>
    <dgm:cxn modelId="{603EAAF7-C651-4779-ABFD-B53BF8734ABB}" type="presParOf" srcId="{03889559-BC5C-444D-9098-F6FE1F27DE32}" destId="{CEE1FEF4-DF2B-4209-B1DA-CF850466CBAC}" srcOrd="0" destOrd="0" presId="urn:microsoft.com/office/officeart/2005/8/layout/hierarchy2"/>
    <dgm:cxn modelId="{B069F2B6-8266-4549-A2FE-EF1AAC180F35}" type="presParOf" srcId="{B88AA11D-569A-4B9A-98C7-A86532240DC0}" destId="{83399B14-DA99-43B3-BEA2-EF1C7A0613DC}" srcOrd="1" destOrd="0" presId="urn:microsoft.com/office/officeart/2005/8/layout/hierarchy2"/>
    <dgm:cxn modelId="{337E9614-B24A-4FA2-B2C9-BE97C1F53FFB}" type="presParOf" srcId="{83399B14-DA99-43B3-BEA2-EF1C7A0613DC}" destId="{5C20F61A-DDBF-4782-9301-26C0DD3D8843}" srcOrd="0" destOrd="0" presId="urn:microsoft.com/office/officeart/2005/8/layout/hierarchy2"/>
    <dgm:cxn modelId="{91DE1AEC-2A8B-4883-B1FE-348F774B4997}" type="presParOf" srcId="{83399B14-DA99-43B3-BEA2-EF1C7A0613DC}" destId="{699D01FF-5185-4D43-A75F-7EA7789F852D}" srcOrd="1" destOrd="0" presId="urn:microsoft.com/office/officeart/2005/8/layout/hierarchy2"/>
    <dgm:cxn modelId="{7ED1D9B8-EB7F-48F9-841F-5A2ACE577B16}" type="presParOf" srcId="{B88AA11D-569A-4B9A-98C7-A86532240DC0}" destId="{D4736F4D-4C5D-4D0A-B390-4F2B33C9ED85}" srcOrd="2" destOrd="0" presId="urn:microsoft.com/office/officeart/2005/8/layout/hierarchy2"/>
    <dgm:cxn modelId="{DB107B76-7F9D-4AF1-8B9C-3A8091B2D5A0}" type="presParOf" srcId="{D4736F4D-4C5D-4D0A-B390-4F2B33C9ED85}" destId="{91226B25-1EA2-483A-8C51-FF0CAA2DA027}" srcOrd="0" destOrd="0" presId="urn:microsoft.com/office/officeart/2005/8/layout/hierarchy2"/>
    <dgm:cxn modelId="{6871C96C-AB75-4838-926A-A1A609E1ECEE}" type="presParOf" srcId="{B88AA11D-569A-4B9A-98C7-A86532240DC0}" destId="{B90180C3-AEC6-44FC-8E29-2C184470408D}" srcOrd="3" destOrd="0" presId="urn:microsoft.com/office/officeart/2005/8/layout/hierarchy2"/>
    <dgm:cxn modelId="{75F404EC-C50C-4FFE-9B0A-90F578A8CF94}" type="presParOf" srcId="{B90180C3-AEC6-44FC-8E29-2C184470408D}" destId="{7B288BB8-0924-4411-90C6-B6D65BFE275B}" srcOrd="0" destOrd="0" presId="urn:microsoft.com/office/officeart/2005/8/layout/hierarchy2"/>
    <dgm:cxn modelId="{90E3D78A-8A87-4743-8585-32B5AD479D8D}" type="presParOf" srcId="{B90180C3-AEC6-44FC-8E29-2C184470408D}" destId="{3583E30E-C6D4-4E7D-87B6-F7A7AE87651B}" srcOrd="1" destOrd="0" presId="urn:microsoft.com/office/officeart/2005/8/layout/hierarchy2"/>
    <dgm:cxn modelId="{77B5BCD1-D240-4A69-A439-A105466E36E4}" type="presParOf" srcId="{3583E30E-C6D4-4E7D-87B6-F7A7AE87651B}" destId="{D9327051-8469-4160-B798-6D8247BFD7B7}" srcOrd="0" destOrd="0" presId="urn:microsoft.com/office/officeart/2005/8/layout/hierarchy2"/>
    <dgm:cxn modelId="{3863AD9F-2EB0-45D9-834B-75201B21A6B4}" type="presParOf" srcId="{D9327051-8469-4160-B798-6D8247BFD7B7}" destId="{F0EAE63E-9631-4175-B417-D739B851B9F9}" srcOrd="0" destOrd="0" presId="urn:microsoft.com/office/officeart/2005/8/layout/hierarchy2"/>
    <dgm:cxn modelId="{7477C892-B1E8-441F-BBA1-55B6D899965B}" type="presParOf" srcId="{3583E30E-C6D4-4E7D-87B6-F7A7AE87651B}" destId="{16B772C1-85AB-4777-95BE-0ED9FAA27BCA}" srcOrd="1" destOrd="0" presId="urn:microsoft.com/office/officeart/2005/8/layout/hierarchy2"/>
    <dgm:cxn modelId="{DC4FAB76-8E4C-4DD6-AB54-8D1999B6F1E6}" type="presParOf" srcId="{16B772C1-85AB-4777-95BE-0ED9FAA27BCA}" destId="{983B8316-7B52-4E64-A6F3-09B10D1919D6}" srcOrd="0" destOrd="0" presId="urn:microsoft.com/office/officeart/2005/8/layout/hierarchy2"/>
    <dgm:cxn modelId="{89D37E4C-3D82-4BC3-8411-7AD5FA49F9DD}" type="presParOf" srcId="{16B772C1-85AB-4777-95BE-0ED9FAA27BCA}" destId="{CB625EF6-5834-4EE9-8052-04B2F843B846}" srcOrd="1" destOrd="0" presId="urn:microsoft.com/office/officeart/2005/8/layout/hierarchy2"/>
    <dgm:cxn modelId="{F4A1DFAF-862A-40F4-90AF-D1A76576B122}" type="presParOf" srcId="{3583E30E-C6D4-4E7D-87B6-F7A7AE87651B}" destId="{67B8A900-BA0C-43A1-9839-4F277E5C5ADD}" srcOrd="2" destOrd="0" presId="urn:microsoft.com/office/officeart/2005/8/layout/hierarchy2"/>
    <dgm:cxn modelId="{FA51B790-4CD1-46C1-9B5C-F51FEBA8234F}" type="presParOf" srcId="{67B8A900-BA0C-43A1-9839-4F277E5C5ADD}" destId="{BAD8FE4F-F2B1-42EE-9C72-73F291F69F41}" srcOrd="0" destOrd="0" presId="urn:microsoft.com/office/officeart/2005/8/layout/hierarchy2"/>
    <dgm:cxn modelId="{AABB09C7-69EB-4795-9E51-DEC71B407831}" type="presParOf" srcId="{3583E30E-C6D4-4E7D-87B6-F7A7AE87651B}" destId="{408A86C6-62B9-469F-B736-761000E4CE1C}" srcOrd="3" destOrd="0" presId="urn:microsoft.com/office/officeart/2005/8/layout/hierarchy2"/>
    <dgm:cxn modelId="{581E3EA6-0F12-4A9E-A1AB-53AF36FE03AD}" type="presParOf" srcId="{408A86C6-62B9-469F-B736-761000E4CE1C}" destId="{5C977FF2-E30A-43D7-877F-331A7C936445}" srcOrd="0" destOrd="0" presId="urn:microsoft.com/office/officeart/2005/8/layout/hierarchy2"/>
    <dgm:cxn modelId="{87D0E159-3D6C-4768-A822-5C47D9D97B9B}" type="presParOf" srcId="{408A86C6-62B9-469F-B736-761000E4CE1C}" destId="{9362A651-2202-49C4-BE71-4984569D6B9D}" srcOrd="1" destOrd="0" presId="urn:microsoft.com/office/officeart/2005/8/layout/hierarchy2"/>
    <dgm:cxn modelId="{1C5D07CC-D9BF-4BDE-A3EE-85F3EDF073F6}" type="presParOf" srcId="{73BB5395-A9DC-4FAF-B000-8A03B4459E92}" destId="{B22C9B50-1D93-4C03-874A-AF48B656E271}" srcOrd="2" destOrd="0" presId="urn:microsoft.com/office/officeart/2005/8/layout/hierarchy2"/>
    <dgm:cxn modelId="{38D4D587-4B38-446C-8DC3-0D88262DFB89}" type="presParOf" srcId="{B22C9B50-1D93-4C03-874A-AF48B656E271}" destId="{92461C30-2008-4540-9E05-676D7F8F7290}" srcOrd="0" destOrd="0" presId="urn:microsoft.com/office/officeart/2005/8/layout/hierarchy2"/>
    <dgm:cxn modelId="{173720EC-E8DF-4D3E-83AF-90E1EFEE616B}" type="presParOf" srcId="{73BB5395-A9DC-4FAF-B000-8A03B4459E92}" destId="{DB85D860-C94D-4B68-B244-D51A51D62F75}" srcOrd="3" destOrd="0" presId="urn:microsoft.com/office/officeart/2005/8/layout/hierarchy2"/>
    <dgm:cxn modelId="{247FED56-AC88-456C-865B-50CF0FDD04DB}" type="presParOf" srcId="{DB85D860-C94D-4B68-B244-D51A51D62F75}" destId="{A4E0FE78-5843-4C82-AF5A-76CD7089A474}" srcOrd="0" destOrd="0" presId="urn:microsoft.com/office/officeart/2005/8/layout/hierarchy2"/>
    <dgm:cxn modelId="{FE9AB0C5-3B88-45EB-947B-FF1D4105854D}" type="presParOf" srcId="{DB85D860-C94D-4B68-B244-D51A51D62F75}" destId="{BEA6E75F-9787-43D2-8031-3B186C27623B}" srcOrd="1" destOrd="0" presId="urn:microsoft.com/office/officeart/2005/8/layout/hierarchy2"/>
    <dgm:cxn modelId="{9D2A1129-F0FB-4B4B-833A-D286DB261F9B}" type="presParOf" srcId="{BEA6E75F-9787-43D2-8031-3B186C27623B}" destId="{F20FAC91-B828-40DF-94E5-247AB244605D}" srcOrd="0" destOrd="0" presId="urn:microsoft.com/office/officeart/2005/8/layout/hierarchy2"/>
    <dgm:cxn modelId="{13A494F5-E59C-4EFA-8763-6AFA1A6CA370}" type="presParOf" srcId="{F20FAC91-B828-40DF-94E5-247AB244605D}" destId="{05070467-1F38-4227-BE54-2ECFEC92ECD5}" srcOrd="0" destOrd="0" presId="urn:microsoft.com/office/officeart/2005/8/layout/hierarchy2"/>
    <dgm:cxn modelId="{EB9EAC90-7B00-4F48-991C-E4FD4873BC54}" type="presParOf" srcId="{BEA6E75F-9787-43D2-8031-3B186C27623B}" destId="{29B0EACE-879D-4DE7-A432-F5C102FE11A3}" srcOrd="1" destOrd="0" presId="urn:microsoft.com/office/officeart/2005/8/layout/hierarchy2"/>
    <dgm:cxn modelId="{0AE803DB-BE94-4620-B7E8-7840958A60E4}" type="presParOf" srcId="{29B0EACE-879D-4DE7-A432-F5C102FE11A3}" destId="{2DE81D0B-FD28-4AB6-A9E4-84F932D023B9}" srcOrd="0" destOrd="0" presId="urn:microsoft.com/office/officeart/2005/8/layout/hierarchy2"/>
    <dgm:cxn modelId="{3FD040FD-E68D-4C94-B31F-51CAEFCCC0E8}" type="presParOf" srcId="{29B0EACE-879D-4DE7-A432-F5C102FE11A3}" destId="{4D01E388-FC5E-4477-BA22-15C5FB98D814}" srcOrd="1" destOrd="0" presId="urn:microsoft.com/office/officeart/2005/8/layout/hierarchy2"/>
    <dgm:cxn modelId="{A8E01475-5A1F-4C83-921B-D29F902D8918}" type="presParOf" srcId="{BEA6E75F-9787-43D2-8031-3B186C27623B}" destId="{240DD013-0CE9-4778-A352-71B5FBF016BA}" srcOrd="2" destOrd="0" presId="urn:microsoft.com/office/officeart/2005/8/layout/hierarchy2"/>
    <dgm:cxn modelId="{56254008-B760-4643-B2CA-DBDF69088B41}" type="presParOf" srcId="{240DD013-0CE9-4778-A352-71B5FBF016BA}" destId="{CB3099C9-8C98-4F3C-A15C-E86BB93B20B4}" srcOrd="0" destOrd="0" presId="urn:microsoft.com/office/officeart/2005/8/layout/hierarchy2"/>
    <dgm:cxn modelId="{430E0640-3F5D-4F39-97F2-69475D7E2B1A}" type="presParOf" srcId="{BEA6E75F-9787-43D2-8031-3B186C27623B}" destId="{4FB8BA70-DB00-4ABC-9937-2423F7329CA1}" srcOrd="3" destOrd="0" presId="urn:microsoft.com/office/officeart/2005/8/layout/hierarchy2"/>
    <dgm:cxn modelId="{3D65CAD6-2D35-469F-8839-49A15BB2E637}" type="presParOf" srcId="{4FB8BA70-DB00-4ABC-9937-2423F7329CA1}" destId="{472A3C36-39C3-4589-ADA8-B361E0D34C12}" srcOrd="0" destOrd="0" presId="urn:microsoft.com/office/officeart/2005/8/layout/hierarchy2"/>
    <dgm:cxn modelId="{5D0AF0A9-5347-4FB2-8A26-430AD6718031}" type="presParOf" srcId="{4FB8BA70-DB00-4ABC-9937-2423F7329CA1}" destId="{85CD6388-49D5-46DA-B91C-7BCCBB1D3A70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4741EE-B7FA-4D63-9724-B4F2FD02E66D}">
      <dsp:nvSpPr>
        <dsp:cNvPr id="0" name=""/>
        <dsp:cNvSpPr/>
      </dsp:nvSpPr>
      <dsp:spPr>
        <a:xfrm>
          <a:off x="345456" y="1460834"/>
          <a:ext cx="1450578" cy="725289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Zmienne</a:t>
          </a:r>
          <a:endParaRPr lang="pl-PL" sz="2100" kern="1200" dirty="0"/>
        </a:p>
      </dsp:txBody>
      <dsp:txXfrm>
        <a:off x="345456" y="1460834"/>
        <a:ext cx="1450578" cy="725289"/>
      </dsp:txXfrm>
    </dsp:sp>
    <dsp:sp modelId="{EF342A60-F944-4854-961B-DF4FF42CC175}">
      <dsp:nvSpPr>
        <dsp:cNvPr id="0" name=""/>
        <dsp:cNvSpPr/>
      </dsp:nvSpPr>
      <dsp:spPr>
        <a:xfrm rot="17945813">
          <a:off x="1489557" y="1286115"/>
          <a:ext cx="11931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3184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7945813">
        <a:off x="2056320" y="1272348"/>
        <a:ext cx="59659" cy="59659"/>
      </dsp:txXfrm>
    </dsp:sp>
    <dsp:sp modelId="{1E9B1101-65AA-447C-A9D6-7F59ADAC4270}">
      <dsp:nvSpPr>
        <dsp:cNvPr id="0" name=""/>
        <dsp:cNvSpPr/>
      </dsp:nvSpPr>
      <dsp:spPr>
        <a:xfrm>
          <a:off x="2376265" y="418231"/>
          <a:ext cx="1450578" cy="72528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Ilościowe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(mierzalne)</a:t>
          </a:r>
          <a:endParaRPr lang="pl-PL" sz="2100" kern="1200" dirty="0"/>
        </a:p>
      </dsp:txBody>
      <dsp:txXfrm>
        <a:off x="2376265" y="418231"/>
        <a:ext cx="1450578" cy="725289"/>
      </dsp:txXfrm>
    </dsp:sp>
    <dsp:sp modelId="{39469093-8E7E-4DE9-AEDA-B5AFAFD22687}">
      <dsp:nvSpPr>
        <dsp:cNvPr id="0" name=""/>
        <dsp:cNvSpPr/>
      </dsp:nvSpPr>
      <dsp:spPr>
        <a:xfrm rot="19457599">
          <a:off x="3759681" y="556293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9457599">
        <a:off x="4099095" y="554491"/>
        <a:ext cx="35727" cy="35727"/>
      </dsp:txXfrm>
    </dsp:sp>
    <dsp:sp modelId="{F2D9DF03-2AE8-4C73-A88B-EAD307DAE265}">
      <dsp:nvSpPr>
        <dsp:cNvPr id="0" name=""/>
        <dsp:cNvSpPr/>
      </dsp:nvSpPr>
      <dsp:spPr>
        <a:xfrm>
          <a:off x="4407075" y="1190"/>
          <a:ext cx="1450578" cy="72528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Skokowe (dyskretne)</a:t>
          </a:r>
          <a:endParaRPr lang="pl-PL" sz="2100" kern="1200" dirty="0"/>
        </a:p>
      </dsp:txBody>
      <dsp:txXfrm>
        <a:off x="4407075" y="1190"/>
        <a:ext cx="1450578" cy="725289"/>
      </dsp:txXfrm>
    </dsp:sp>
    <dsp:sp modelId="{08D4DFA1-95F2-4103-B7C3-A814F1EE765E}">
      <dsp:nvSpPr>
        <dsp:cNvPr id="0" name=""/>
        <dsp:cNvSpPr/>
      </dsp:nvSpPr>
      <dsp:spPr>
        <a:xfrm rot="2142401">
          <a:off x="3759681" y="973334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142401">
        <a:off x="4099095" y="971533"/>
        <a:ext cx="35727" cy="35727"/>
      </dsp:txXfrm>
    </dsp:sp>
    <dsp:sp modelId="{24AA818C-0A8F-41EE-BC9D-7FE547D3E7C5}">
      <dsp:nvSpPr>
        <dsp:cNvPr id="0" name=""/>
        <dsp:cNvSpPr/>
      </dsp:nvSpPr>
      <dsp:spPr>
        <a:xfrm>
          <a:off x="4407075" y="835273"/>
          <a:ext cx="1450578" cy="72528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Ciągłe</a:t>
          </a:r>
          <a:endParaRPr lang="pl-PL" sz="2100" kern="1200" dirty="0"/>
        </a:p>
      </dsp:txBody>
      <dsp:txXfrm>
        <a:off x="4407075" y="835273"/>
        <a:ext cx="1450578" cy="725289"/>
      </dsp:txXfrm>
    </dsp:sp>
    <dsp:sp modelId="{B22C9B50-1D93-4C03-874A-AF48B656E271}">
      <dsp:nvSpPr>
        <dsp:cNvPr id="0" name=""/>
        <dsp:cNvSpPr/>
      </dsp:nvSpPr>
      <dsp:spPr>
        <a:xfrm rot="3654187">
          <a:off x="1489557" y="2328718"/>
          <a:ext cx="11931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3184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3654187">
        <a:off x="2056320" y="2314951"/>
        <a:ext cx="59659" cy="59659"/>
      </dsp:txXfrm>
    </dsp:sp>
    <dsp:sp modelId="{A4E0FE78-5843-4C82-AF5A-76CD7089A474}">
      <dsp:nvSpPr>
        <dsp:cNvPr id="0" name=""/>
        <dsp:cNvSpPr/>
      </dsp:nvSpPr>
      <dsp:spPr>
        <a:xfrm>
          <a:off x="2376265" y="2503437"/>
          <a:ext cx="1800196" cy="72528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Jakościowe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(niemierzalne)</a:t>
          </a:r>
          <a:endParaRPr lang="pl-PL" sz="2100" kern="1200" dirty="0"/>
        </a:p>
      </dsp:txBody>
      <dsp:txXfrm>
        <a:off x="2376265" y="2503437"/>
        <a:ext cx="1800196" cy="725289"/>
      </dsp:txXfrm>
    </dsp:sp>
    <dsp:sp modelId="{F20FAC91-B828-40DF-94E5-247AB244605D}">
      <dsp:nvSpPr>
        <dsp:cNvPr id="0" name=""/>
        <dsp:cNvSpPr/>
      </dsp:nvSpPr>
      <dsp:spPr>
        <a:xfrm rot="18289469">
          <a:off x="3958551" y="2432979"/>
          <a:ext cx="10160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6052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8289469">
        <a:off x="4441176" y="2423639"/>
        <a:ext cx="50802" cy="50802"/>
      </dsp:txXfrm>
    </dsp:sp>
    <dsp:sp modelId="{2DE81D0B-FD28-4AB6-A9E4-84F932D023B9}">
      <dsp:nvSpPr>
        <dsp:cNvPr id="0" name=""/>
        <dsp:cNvSpPr/>
      </dsp:nvSpPr>
      <dsp:spPr>
        <a:xfrm>
          <a:off x="4756693" y="1669355"/>
          <a:ext cx="1450578" cy="72528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Nominalne</a:t>
          </a:r>
          <a:endParaRPr lang="pl-PL" sz="2100" kern="1200" dirty="0"/>
        </a:p>
      </dsp:txBody>
      <dsp:txXfrm>
        <a:off x="4756693" y="1669355"/>
        <a:ext cx="1450578" cy="725289"/>
      </dsp:txXfrm>
    </dsp:sp>
    <dsp:sp modelId="{240DD013-0CE9-4778-A352-71B5FBF016BA}">
      <dsp:nvSpPr>
        <dsp:cNvPr id="0" name=""/>
        <dsp:cNvSpPr/>
      </dsp:nvSpPr>
      <dsp:spPr>
        <a:xfrm>
          <a:off x="4176462" y="2850020"/>
          <a:ext cx="5802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0231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452072" y="2851576"/>
        <a:ext cx="29011" cy="29011"/>
      </dsp:txXfrm>
    </dsp:sp>
    <dsp:sp modelId="{472A3C36-39C3-4589-ADA8-B361E0D34C12}">
      <dsp:nvSpPr>
        <dsp:cNvPr id="0" name=""/>
        <dsp:cNvSpPr/>
      </dsp:nvSpPr>
      <dsp:spPr>
        <a:xfrm>
          <a:off x="4756693" y="2503437"/>
          <a:ext cx="1450578" cy="72528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Porządkowe</a:t>
          </a:r>
          <a:endParaRPr lang="pl-PL" sz="2100" kern="1200" dirty="0"/>
        </a:p>
      </dsp:txBody>
      <dsp:txXfrm>
        <a:off x="4756693" y="2503437"/>
        <a:ext cx="1450578" cy="725289"/>
      </dsp:txXfrm>
    </dsp:sp>
    <dsp:sp modelId="{079E5CCA-5137-4220-80DB-E6F8A5E1D70F}">
      <dsp:nvSpPr>
        <dsp:cNvPr id="0" name=""/>
        <dsp:cNvSpPr/>
      </dsp:nvSpPr>
      <dsp:spPr>
        <a:xfrm rot="3310531">
          <a:off x="3958551" y="3267061"/>
          <a:ext cx="10160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6052" y="160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3310531">
        <a:off x="4441176" y="3257722"/>
        <a:ext cx="50802" cy="50802"/>
      </dsp:txXfrm>
    </dsp:sp>
    <dsp:sp modelId="{AE5D4A32-E6CB-4397-8217-8FE6ABA1EB29}">
      <dsp:nvSpPr>
        <dsp:cNvPr id="0" name=""/>
        <dsp:cNvSpPr/>
      </dsp:nvSpPr>
      <dsp:spPr>
        <a:xfrm>
          <a:off x="4756693" y="3337520"/>
          <a:ext cx="1450578" cy="72528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Binarne</a:t>
          </a:r>
          <a:endParaRPr lang="pl-PL" sz="2100" kern="1200" dirty="0"/>
        </a:p>
      </dsp:txBody>
      <dsp:txXfrm>
        <a:off x="4756693" y="3337520"/>
        <a:ext cx="1450578" cy="7252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4741EE-B7FA-4D63-9724-B4F2FD02E66D}">
      <dsp:nvSpPr>
        <dsp:cNvPr id="0" name=""/>
        <dsp:cNvSpPr/>
      </dsp:nvSpPr>
      <dsp:spPr>
        <a:xfrm>
          <a:off x="2098" y="2256901"/>
          <a:ext cx="1286779" cy="643389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Szeregi statystyczne</a:t>
          </a:r>
          <a:endParaRPr lang="pl-PL" sz="1700" kern="1200" dirty="0"/>
        </a:p>
      </dsp:txBody>
      <dsp:txXfrm>
        <a:off x="2098" y="2256901"/>
        <a:ext cx="1286779" cy="643389"/>
      </dsp:txXfrm>
    </dsp:sp>
    <dsp:sp modelId="{EF342A60-F944-4854-961B-DF4FF42CC175}">
      <dsp:nvSpPr>
        <dsp:cNvPr id="0" name=""/>
        <dsp:cNvSpPr/>
      </dsp:nvSpPr>
      <dsp:spPr>
        <a:xfrm rot="18289469">
          <a:off x="1095574" y="2197418"/>
          <a:ext cx="901320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901320" y="112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8289469">
        <a:off x="1523701" y="2186113"/>
        <a:ext cx="45066" cy="45066"/>
      </dsp:txXfrm>
    </dsp:sp>
    <dsp:sp modelId="{1E9B1101-65AA-447C-A9D6-7F59ADAC4270}">
      <dsp:nvSpPr>
        <dsp:cNvPr id="0" name=""/>
        <dsp:cNvSpPr/>
      </dsp:nvSpPr>
      <dsp:spPr>
        <a:xfrm>
          <a:off x="1803590" y="1517002"/>
          <a:ext cx="1286779" cy="64338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Kryterium formalne</a:t>
          </a:r>
          <a:endParaRPr lang="pl-PL" sz="1700" kern="1200" dirty="0"/>
        </a:p>
      </dsp:txBody>
      <dsp:txXfrm>
        <a:off x="1803590" y="1517002"/>
        <a:ext cx="1286779" cy="643389"/>
      </dsp:txXfrm>
    </dsp:sp>
    <dsp:sp modelId="{39469093-8E7E-4DE9-AEDA-B5AFAFD22687}">
      <dsp:nvSpPr>
        <dsp:cNvPr id="0" name=""/>
        <dsp:cNvSpPr/>
      </dsp:nvSpPr>
      <dsp:spPr>
        <a:xfrm rot="19457599">
          <a:off x="3030791" y="1642494"/>
          <a:ext cx="633869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633869" y="112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9457599">
        <a:off x="3331879" y="1637876"/>
        <a:ext cx="31693" cy="31693"/>
      </dsp:txXfrm>
    </dsp:sp>
    <dsp:sp modelId="{F2D9DF03-2AE8-4C73-A88B-EAD307DAE265}">
      <dsp:nvSpPr>
        <dsp:cNvPr id="0" name=""/>
        <dsp:cNvSpPr/>
      </dsp:nvSpPr>
      <dsp:spPr>
        <a:xfrm>
          <a:off x="3605082" y="1147053"/>
          <a:ext cx="1286779" cy="64338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Szeregi szczegółowe</a:t>
          </a:r>
          <a:endParaRPr lang="pl-PL" sz="1700" kern="1200" dirty="0"/>
        </a:p>
      </dsp:txBody>
      <dsp:txXfrm>
        <a:off x="3605082" y="1147053"/>
        <a:ext cx="1286779" cy="643389"/>
      </dsp:txXfrm>
    </dsp:sp>
    <dsp:sp modelId="{08D4DFA1-95F2-4103-B7C3-A814F1EE765E}">
      <dsp:nvSpPr>
        <dsp:cNvPr id="0" name=""/>
        <dsp:cNvSpPr/>
      </dsp:nvSpPr>
      <dsp:spPr>
        <a:xfrm rot="2142401">
          <a:off x="3030791" y="2012444"/>
          <a:ext cx="633869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633869" y="112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142401">
        <a:off x="3331879" y="2007825"/>
        <a:ext cx="31693" cy="31693"/>
      </dsp:txXfrm>
    </dsp:sp>
    <dsp:sp modelId="{24AA818C-0A8F-41EE-BC9D-7FE547D3E7C5}">
      <dsp:nvSpPr>
        <dsp:cNvPr id="0" name=""/>
        <dsp:cNvSpPr/>
      </dsp:nvSpPr>
      <dsp:spPr>
        <a:xfrm>
          <a:off x="3605082" y="1886951"/>
          <a:ext cx="1286779" cy="643389"/>
        </a:xfrm>
        <a:prstGeom prst="roundRect">
          <a:avLst>
            <a:gd name="adj" fmla="val 10000"/>
          </a:avLst>
        </a:prstGeom>
        <a:solidFill>
          <a:srgbClr val="EE4C4C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bg1"/>
              </a:solidFill>
            </a:rPr>
            <a:t>Szeregi rozdzielcze</a:t>
          </a:r>
          <a:endParaRPr lang="pl-PL" sz="1700" b="1" kern="1200" dirty="0">
            <a:solidFill>
              <a:schemeClr val="bg1"/>
            </a:solidFill>
          </a:endParaRPr>
        </a:p>
      </dsp:txBody>
      <dsp:txXfrm>
        <a:off x="3605082" y="1886951"/>
        <a:ext cx="1286779" cy="643389"/>
      </dsp:txXfrm>
    </dsp:sp>
    <dsp:sp modelId="{03889559-BC5C-444D-9098-F6FE1F27DE32}">
      <dsp:nvSpPr>
        <dsp:cNvPr id="0" name=""/>
        <dsp:cNvSpPr/>
      </dsp:nvSpPr>
      <dsp:spPr>
        <a:xfrm rot="19457599">
          <a:off x="4832283" y="2012444"/>
          <a:ext cx="633869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633869" y="112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9457599">
        <a:off x="5133371" y="2007825"/>
        <a:ext cx="31693" cy="31693"/>
      </dsp:txXfrm>
    </dsp:sp>
    <dsp:sp modelId="{5C20F61A-DDBF-4782-9301-26C0DD3D8843}">
      <dsp:nvSpPr>
        <dsp:cNvPr id="0" name=""/>
        <dsp:cNvSpPr/>
      </dsp:nvSpPr>
      <dsp:spPr>
        <a:xfrm>
          <a:off x="5406573" y="1517002"/>
          <a:ext cx="1286779" cy="643389"/>
        </a:xfrm>
        <a:prstGeom prst="roundRect">
          <a:avLst>
            <a:gd name="adj" fmla="val 10000"/>
          </a:avLst>
        </a:prstGeom>
        <a:solidFill>
          <a:srgbClr val="EE4C4C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Cech jakościowych</a:t>
          </a:r>
          <a:endParaRPr lang="pl-PL" sz="1700" kern="1200" dirty="0"/>
        </a:p>
      </dsp:txBody>
      <dsp:txXfrm>
        <a:off x="5406573" y="1517002"/>
        <a:ext cx="1286779" cy="643389"/>
      </dsp:txXfrm>
    </dsp:sp>
    <dsp:sp modelId="{D4736F4D-4C5D-4D0A-B390-4F2B33C9ED85}">
      <dsp:nvSpPr>
        <dsp:cNvPr id="0" name=""/>
        <dsp:cNvSpPr/>
      </dsp:nvSpPr>
      <dsp:spPr>
        <a:xfrm rot="2142401">
          <a:off x="4832283" y="2382393"/>
          <a:ext cx="633869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633869" y="112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142401">
        <a:off x="5133371" y="2377774"/>
        <a:ext cx="31693" cy="31693"/>
      </dsp:txXfrm>
    </dsp:sp>
    <dsp:sp modelId="{7B288BB8-0924-4411-90C6-B6D65BFE275B}">
      <dsp:nvSpPr>
        <dsp:cNvPr id="0" name=""/>
        <dsp:cNvSpPr/>
      </dsp:nvSpPr>
      <dsp:spPr>
        <a:xfrm>
          <a:off x="5406573" y="2256901"/>
          <a:ext cx="1286779" cy="643389"/>
        </a:xfrm>
        <a:prstGeom prst="roundRect">
          <a:avLst>
            <a:gd name="adj" fmla="val 10000"/>
          </a:avLst>
        </a:prstGeom>
        <a:solidFill>
          <a:srgbClr val="EE4C4C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Cech ilościowych</a:t>
          </a:r>
          <a:endParaRPr lang="pl-PL" sz="1700" kern="1200" dirty="0"/>
        </a:p>
      </dsp:txBody>
      <dsp:txXfrm>
        <a:off x="5406573" y="2256901"/>
        <a:ext cx="1286779" cy="643389"/>
      </dsp:txXfrm>
    </dsp:sp>
    <dsp:sp modelId="{D9327051-8469-4160-B798-6D8247BFD7B7}">
      <dsp:nvSpPr>
        <dsp:cNvPr id="0" name=""/>
        <dsp:cNvSpPr/>
      </dsp:nvSpPr>
      <dsp:spPr>
        <a:xfrm rot="19457599">
          <a:off x="6633774" y="2382393"/>
          <a:ext cx="633869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633869" y="112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9457599">
        <a:off x="6934862" y="2377774"/>
        <a:ext cx="31693" cy="31693"/>
      </dsp:txXfrm>
    </dsp:sp>
    <dsp:sp modelId="{983B8316-7B52-4E64-A6F3-09B10D1919D6}">
      <dsp:nvSpPr>
        <dsp:cNvPr id="0" name=""/>
        <dsp:cNvSpPr/>
      </dsp:nvSpPr>
      <dsp:spPr>
        <a:xfrm>
          <a:off x="7208065" y="1886951"/>
          <a:ext cx="1286779" cy="643389"/>
        </a:xfrm>
        <a:prstGeom prst="roundRect">
          <a:avLst>
            <a:gd name="adj" fmla="val 10000"/>
          </a:avLst>
        </a:prstGeom>
        <a:solidFill>
          <a:srgbClr val="EE4C4C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Punktowe</a:t>
          </a:r>
          <a:endParaRPr lang="pl-PL" sz="1700" kern="1200" dirty="0"/>
        </a:p>
      </dsp:txBody>
      <dsp:txXfrm>
        <a:off x="7208065" y="1886951"/>
        <a:ext cx="1286779" cy="643389"/>
      </dsp:txXfrm>
    </dsp:sp>
    <dsp:sp modelId="{67B8A900-BA0C-43A1-9839-4F277E5C5ADD}">
      <dsp:nvSpPr>
        <dsp:cNvPr id="0" name=""/>
        <dsp:cNvSpPr/>
      </dsp:nvSpPr>
      <dsp:spPr>
        <a:xfrm rot="2142401">
          <a:off x="6633774" y="2752342"/>
          <a:ext cx="633869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633869" y="112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142401">
        <a:off x="6934862" y="2747723"/>
        <a:ext cx="31693" cy="31693"/>
      </dsp:txXfrm>
    </dsp:sp>
    <dsp:sp modelId="{5C977FF2-E30A-43D7-877F-331A7C936445}">
      <dsp:nvSpPr>
        <dsp:cNvPr id="0" name=""/>
        <dsp:cNvSpPr/>
      </dsp:nvSpPr>
      <dsp:spPr>
        <a:xfrm>
          <a:off x="7208065" y="2626850"/>
          <a:ext cx="1286779" cy="643389"/>
        </a:xfrm>
        <a:prstGeom prst="roundRect">
          <a:avLst>
            <a:gd name="adj" fmla="val 10000"/>
          </a:avLst>
        </a:prstGeom>
        <a:solidFill>
          <a:srgbClr val="EE4C4C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Przedziałowe</a:t>
          </a:r>
          <a:endParaRPr lang="pl-PL" sz="1700" kern="1200" dirty="0"/>
        </a:p>
      </dsp:txBody>
      <dsp:txXfrm>
        <a:off x="7208065" y="2626850"/>
        <a:ext cx="1286779" cy="643389"/>
      </dsp:txXfrm>
    </dsp:sp>
    <dsp:sp modelId="{B22C9B50-1D93-4C03-874A-AF48B656E271}">
      <dsp:nvSpPr>
        <dsp:cNvPr id="0" name=""/>
        <dsp:cNvSpPr/>
      </dsp:nvSpPr>
      <dsp:spPr>
        <a:xfrm rot="3310531">
          <a:off x="1095574" y="2937317"/>
          <a:ext cx="901320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901320" y="112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3310531">
        <a:off x="1523701" y="2926012"/>
        <a:ext cx="45066" cy="45066"/>
      </dsp:txXfrm>
    </dsp:sp>
    <dsp:sp modelId="{A4E0FE78-5843-4C82-AF5A-76CD7089A474}">
      <dsp:nvSpPr>
        <dsp:cNvPr id="0" name=""/>
        <dsp:cNvSpPr/>
      </dsp:nvSpPr>
      <dsp:spPr>
        <a:xfrm>
          <a:off x="1803590" y="2996799"/>
          <a:ext cx="1596919" cy="64338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Kryterium</a:t>
          </a:r>
          <a:r>
            <a:rPr lang="pl-PL" sz="1700" kern="1200" baseline="0" dirty="0" smtClean="0"/>
            <a:t> merytoryczne</a:t>
          </a:r>
          <a:endParaRPr lang="pl-PL" sz="1700" kern="1200" dirty="0"/>
        </a:p>
      </dsp:txBody>
      <dsp:txXfrm>
        <a:off x="1803590" y="2996799"/>
        <a:ext cx="1596919" cy="643389"/>
      </dsp:txXfrm>
    </dsp:sp>
    <dsp:sp modelId="{F20FAC91-B828-40DF-94E5-247AB244605D}">
      <dsp:nvSpPr>
        <dsp:cNvPr id="0" name=""/>
        <dsp:cNvSpPr/>
      </dsp:nvSpPr>
      <dsp:spPr>
        <a:xfrm rot="19457599">
          <a:off x="3340930" y="3122291"/>
          <a:ext cx="633869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633869" y="112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9457599">
        <a:off x="3642019" y="3117673"/>
        <a:ext cx="31693" cy="31693"/>
      </dsp:txXfrm>
    </dsp:sp>
    <dsp:sp modelId="{2DE81D0B-FD28-4AB6-A9E4-84F932D023B9}">
      <dsp:nvSpPr>
        <dsp:cNvPr id="0" name=""/>
        <dsp:cNvSpPr/>
      </dsp:nvSpPr>
      <dsp:spPr>
        <a:xfrm>
          <a:off x="3915221" y="2626850"/>
          <a:ext cx="1286779" cy="64338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Szeregi czasowe</a:t>
          </a:r>
          <a:endParaRPr lang="pl-PL" sz="1700" kern="1200" dirty="0"/>
        </a:p>
      </dsp:txBody>
      <dsp:txXfrm>
        <a:off x="3915221" y="2626850"/>
        <a:ext cx="1286779" cy="643389"/>
      </dsp:txXfrm>
    </dsp:sp>
    <dsp:sp modelId="{240DD013-0CE9-4778-A352-71B5FBF016BA}">
      <dsp:nvSpPr>
        <dsp:cNvPr id="0" name=""/>
        <dsp:cNvSpPr/>
      </dsp:nvSpPr>
      <dsp:spPr>
        <a:xfrm rot="2142401">
          <a:off x="3340930" y="3492240"/>
          <a:ext cx="633869" cy="22456"/>
        </a:xfrm>
        <a:custGeom>
          <a:avLst/>
          <a:gdLst/>
          <a:ahLst/>
          <a:cxnLst/>
          <a:rect l="0" t="0" r="0" b="0"/>
          <a:pathLst>
            <a:path>
              <a:moveTo>
                <a:pt x="0" y="11228"/>
              </a:moveTo>
              <a:lnTo>
                <a:pt x="633869" y="112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142401">
        <a:off x="3642019" y="3487622"/>
        <a:ext cx="31693" cy="31693"/>
      </dsp:txXfrm>
    </dsp:sp>
    <dsp:sp modelId="{472A3C36-39C3-4589-ADA8-B361E0D34C12}">
      <dsp:nvSpPr>
        <dsp:cNvPr id="0" name=""/>
        <dsp:cNvSpPr/>
      </dsp:nvSpPr>
      <dsp:spPr>
        <a:xfrm>
          <a:off x="3915221" y="3366748"/>
          <a:ext cx="1286779" cy="64338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Szeregi przestrzenne</a:t>
          </a:r>
          <a:endParaRPr lang="pl-PL" sz="1700" kern="1200" dirty="0"/>
        </a:p>
      </dsp:txBody>
      <dsp:txXfrm>
        <a:off x="3915221" y="3366748"/>
        <a:ext cx="1286779" cy="643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59A93A-87AB-454C-A600-BC8812A0A469}" type="datetimeFigureOut">
              <a:rPr lang="pl-PL" smtClean="0"/>
              <a:pPr/>
              <a:t>2016-12-03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FF9F4A-DC16-4153-AEB9-EDE67EC27A8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viz.wtf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ecek.pl/Eseje/indexKuchnia.html" TargetMode="External"/><Relationship Id="rId2" Type="http://schemas.openxmlformats.org/officeDocument/2006/relationships/hyperlink" Target="http://www.wp.ajd.czest.pl/archiwu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Techniki prezentacji wyników naukowych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4352940" cy="685800"/>
          </a:xfrm>
        </p:spPr>
        <p:txBody>
          <a:bodyPr>
            <a:normAutofit/>
          </a:bodyPr>
          <a:lstStyle/>
          <a:p>
            <a:r>
              <a:rPr lang="pl-PL" dirty="0" smtClean="0"/>
              <a:t>Dr Wioleta </a:t>
            </a:r>
            <a:r>
              <a:rPr lang="pl-PL" dirty="0" err="1" smtClean="0"/>
              <a:t>Drobik-Czwarno</a:t>
            </a:r>
            <a:endParaRPr lang="pl-PL" dirty="0"/>
          </a:p>
        </p:txBody>
      </p:sp>
      <p:pic>
        <p:nvPicPr>
          <p:cNvPr id="110594" name="Picture 2" descr="http://qualityandinnovation.files.wordpress.com/2012/09/top-20-data-v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326525" cy="3455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27584" y="1772816"/>
          <a:ext cx="7416824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4392488"/>
              </a:tblGrid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Rodzaj skali pomiarowej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„Dozwolone” parametry statystyk</a:t>
                      </a:r>
                      <a:r>
                        <a:rPr lang="pl-PL" baseline="0" dirty="0" smtClean="0"/>
                        <a:t> opisowych</a:t>
                      </a:r>
                      <a:endParaRPr lang="pl-PL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pl-PL" dirty="0" smtClean="0"/>
                        <a:t>Nominalna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n</a:t>
                      </a:r>
                      <a:r>
                        <a:rPr lang="pl-PL" baseline="0" dirty="0" smtClean="0"/>
                        <a:t> kategorii, </a:t>
                      </a:r>
                      <a:r>
                        <a:rPr lang="el-GR" baseline="0" dirty="0" smtClean="0"/>
                        <a:t>ω</a:t>
                      </a:r>
                      <a:r>
                        <a:rPr lang="pl-PL" baseline="0" dirty="0" smtClean="0"/>
                        <a:t> kategorii,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smtClean="0"/>
                        <a:t>Mo</a:t>
                      </a: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pl-PL" dirty="0" smtClean="0"/>
                        <a:t>Porządkowa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n</a:t>
                      </a:r>
                      <a:r>
                        <a:rPr lang="pl-PL" baseline="0" dirty="0" smtClean="0"/>
                        <a:t> kategorii,</a:t>
                      </a:r>
                      <a:r>
                        <a:rPr lang="el-GR" baseline="0" dirty="0" smtClean="0"/>
                        <a:t> ω</a:t>
                      </a:r>
                      <a:r>
                        <a:rPr lang="pl-PL" baseline="0" dirty="0" smtClean="0"/>
                        <a:t> kategorii, 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err="1" smtClean="0"/>
                        <a:t>Kwantyle</a:t>
                      </a:r>
                      <a:r>
                        <a:rPr lang="pl-PL" baseline="0" dirty="0" smtClean="0"/>
                        <a:t>: Min, Q</a:t>
                      </a:r>
                      <a:r>
                        <a:rPr lang="pl-PL" baseline="-25000" dirty="0" smtClean="0"/>
                        <a:t>1</a:t>
                      </a:r>
                      <a:r>
                        <a:rPr lang="pl-PL" baseline="0" dirty="0" smtClean="0"/>
                        <a:t>, Me, Q</a:t>
                      </a:r>
                      <a:r>
                        <a:rPr lang="pl-PL" baseline="-25000" dirty="0" smtClean="0"/>
                        <a:t>3,</a:t>
                      </a:r>
                      <a:r>
                        <a:rPr lang="pl-PL" baseline="0" dirty="0" smtClean="0"/>
                        <a:t>Max,</a:t>
                      </a: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pl-PL" dirty="0" smtClean="0"/>
                        <a:t>Przedziałowa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N,</a:t>
                      </a:r>
                      <a:r>
                        <a:rPr lang="pl-PL" baseline="0" dirty="0" smtClean="0"/>
                        <a:t> Średnia , SD, </a:t>
                      </a:r>
                      <a:r>
                        <a:rPr lang="pl-PL" baseline="0" dirty="0" err="1" smtClean="0"/>
                        <a:t>V</a:t>
                      </a:r>
                      <a:r>
                        <a:rPr lang="pl-PL" baseline="-25000" dirty="0" err="1" smtClean="0"/>
                        <a:t>c</a:t>
                      </a:r>
                      <a:r>
                        <a:rPr lang="pl-PL" baseline="0" dirty="0" smtClean="0"/>
                        <a:t> , 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err="1" smtClean="0"/>
                        <a:t>Kwantyle</a:t>
                      </a:r>
                      <a:r>
                        <a:rPr lang="pl-PL" baseline="0" dirty="0" smtClean="0"/>
                        <a:t>: Min, Q</a:t>
                      </a:r>
                      <a:r>
                        <a:rPr lang="pl-PL" baseline="-25000" dirty="0" smtClean="0"/>
                        <a:t>1</a:t>
                      </a:r>
                      <a:r>
                        <a:rPr lang="pl-PL" baseline="0" dirty="0" smtClean="0"/>
                        <a:t>, Me, Q</a:t>
                      </a:r>
                      <a:r>
                        <a:rPr lang="pl-PL" baseline="-25000" dirty="0" smtClean="0"/>
                        <a:t>3,</a:t>
                      </a:r>
                      <a:r>
                        <a:rPr lang="pl-PL" baseline="0" dirty="0" smtClean="0"/>
                        <a:t>Max,</a:t>
                      </a: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pl-PL" dirty="0" smtClean="0"/>
                        <a:t>Ilorazowa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N,</a:t>
                      </a:r>
                      <a:r>
                        <a:rPr lang="pl-PL" baseline="0" dirty="0" smtClean="0"/>
                        <a:t> Średnia , SD, </a:t>
                      </a:r>
                      <a:r>
                        <a:rPr lang="pl-PL" baseline="0" dirty="0" err="1" smtClean="0"/>
                        <a:t>V</a:t>
                      </a:r>
                      <a:r>
                        <a:rPr lang="pl-PL" baseline="-25000" dirty="0" err="1" smtClean="0"/>
                        <a:t>c</a:t>
                      </a:r>
                      <a:r>
                        <a:rPr lang="pl-PL" baseline="0" dirty="0" smtClean="0"/>
                        <a:t> , 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err="1" smtClean="0"/>
                        <a:t>Kwantyle</a:t>
                      </a:r>
                      <a:r>
                        <a:rPr lang="pl-PL" baseline="0" dirty="0" smtClean="0"/>
                        <a:t>: Min, Q</a:t>
                      </a:r>
                      <a:r>
                        <a:rPr lang="pl-PL" baseline="-25000" dirty="0" smtClean="0"/>
                        <a:t>1</a:t>
                      </a:r>
                      <a:r>
                        <a:rPr lang="pl-PL" baseline="0" dirty="0" smtClean="0"/>
                        <a:t>, Me, Q</a:t>
                      </a:r>
                      <a:r>
                        <a:rPr lang="pl-PL" baseline="-25000" dirty="0" smtClean="0"/>
                        <a:t>3,</a:t>
                      </a:r>
                      <a:r>
                        <a:rPr lang="pl-PL" baseline="0" dirty="0" smtClean="0"/>
                        <a:t>Max,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Skala pomiarowa a statystyka opisowa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Kodowanie zmiennych jakościowych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5257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Zmienne nominalne i porządkowe muszą być odpowiednio zakodowane</a:t>
            </a:r>
          </a:p>
          <a:p>
            <a:pPr lvl="1"/>
            <a:r>
              <a:rPr lang="pl-PL" sz="2000" dirty="0" smtClean="0"/>
              <a:t>Zawsze dodajemy objaśnienia przy tabeli i wykresie!</a:t>
            </a:r>
          </a:p>
          <a:p>
            <a:pPr lvl="1"/>
            <a:r>
              <a:rPr lang="pl-PL" sz="2000" dirty="0" smtClean="0"/>
              <a:t>Przykłady kodowania</a:t>
            </a:r>
          </a:p>
          <a:p>
            <a:pPr lvl="2"/>
            <a:r>
              <a:rPr lang="pl-PL" sz="2000" dirty="0" smtClean="0"/>
              <a:t>Płeć: K i M, 0 i 1, 1 i 2, F i M</a:t>
            </a:r>
          </a:p>
          <a:p>
            <a:pPr lvl="2"/>
            <a:r>
              <a:rPr lang="pl-PL" sz="2000" dirty="0" smtClean="0"/>
              <a:t>Wykształcenie: 0 – brak, 1 – licencjat, 2 – magister</a:t>
            </a:r>
          </a:p>
          <a:p>
            <a:pPr lvl="1"/>
            <a:r>
              <a:rPr lang="pl-PL" sz="2000" dirty="0" smtClean="0"/>
              <a:t>W niektórych przypadkach wartości liczbowe mają znaczenie</a:t>
            </a:r>
          </a:p>
          <a:p>
            <a:pPr lvl="1">
              <a:buNone/>
            </a:pPr>
            <a:endParaRPr lang="pl-PL" sz="20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4509120"/>
            <a:ext cx="34563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dirty="0" smtClean="0"/>
              <a:t>Miasta</a:t>
            </a:r>
          </a:p>
          <a:p>
            <a:pPr lvl="2"/>
            <a:r>
              <a:rPr lang="pl-PL" sz="2000" dirty="0" smtClean="0"/>
              <a:t>Warszawa = 1</a:t>
            </a:r>
          </a:p>
          <a:p>
            <a:pPr lvl="2"/>
            <a:r>
              <a:rPr lang="pl-PL" sz="2000" dirty="0" smtClean="0"/>
              <a:t>Poznań = 2</a:t>
            </a:r>
          </a:p>
          <a:p>
            <a:pPr lvl="2"/>
            <a:r>
              <a:rPr lang="pl-PL" sz="2000" dirty="0" smtClean="0"/>
              <a:t>Wrocław = 3</a:t>
            </a:r>
          </a:p>
          <a:p>
            <a:pPr lvl="2"/>
            <a:r>
              <a:rPr lang="pl-PL" sz="2000" dirty="0" smtClean="0"/>
              <a:t>Gdańsk = 4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563888" y="458112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pl-PL" dirty="0" smtClean="0"/>
              <a:t>Miasta</a:t>
            </a:r>
          </a:p>
          <a:p>
            <a:pPr lvl="2"/>
            <a:r>
              <a:rPr lang="pl-PL" sz="2000" dirty="0" smtClean="0"/>
              <a:t>Małe miasta = 1</a:t>
            </a:r>
          </a:p>
          <a:p>
            <a:pPr lvl="2"/>
            <a:r>
              <a:rPr lang="pl-PL" sz="2000" dirty="0" smtClean="0"/>
              <a:t>Duże miasta = 2</a:t>
            </a:r>
          </a:p>
          <a:p>
            <a:pPr lvl="2"/>
            <a:r>
              <a:rPr lang="pl-PL" sz="2000" dirty="0" smtClean="0"/>
              <a:t>Średnie miasta = 3</a:t>
            </a:r>
          </a:p>
        </p:txBody>
      </p:sp>
      <p:sp>
        <p:nvSpPr>
          <p:cNvPr id="6" name="Błyskawica 5"/>
          <p:cNvSpPr/>
          <p:nvPr/>
        </p:nvSpPr>
        <p:spPr>
          <a:xfrm>
            <a:off x="7164288" y="4797152"/>
            <a:ext cx="720080" cy="115212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Kodowanie zero-jedynkowe (tzw. </a:t>
            </a:r>
            <a:r>
              <a:rPr lang="pl-PL" sz="2400" dirty="0" err="1" smtClean="0"/>
              <a:t>dummy</a:t>
            </a:r>
            <a:r>
              <a:rPr lang="pl-PL" sz="2400" dirty="0" smtClean="0"/>
              <a:t> </a:t>
            </a:r>
            <a:r>
              <a:rPr lang="pl-PL" sz="2400" dirty="0" err="1" smtClean="0"/>
              <a:t>coding</a:t>
            </a:r>
            <a:r>
              <a:rPr lang="pl-PL" sz="2400" dirty="0" smtClean="0"/>
              <a:t>)</a:t>
            </a:r>
          </a:p>
          <a:p>
            <a:pPr lvl="1"/>
            <a:r>
              <a:rPr lang="pl-PL" sz="2000" dirty="0" smtClean="0"/>
              <a:t>Przekształcenie zmiennej o liczbie poziomów k&gt;2 w zmienną dychotomiczną k=2</a:t>
            </a:r>
          </a:p>
          <a:p>
            <a:pPr lvl="1"/>
            <a:r>
              <a:rPr lang="pl-PL" sz="2000" dirty="0" smtClean="0"/>
              <a:t>zamiana zmiennej nominalnej x na szereg zmiennych dychotomicznych xi, przyjmujących np. wartość 1, gdy x = i oraz 0 w przeciwnym wypadku</a:t>
            </a:r>
          </a:p>
          <a:p>
            <a:pPr lvl="1"/>
            <a:r>
              <a:rPr lang="pl-PL" sz="2000" dirty="0" smtClean="0"/>
              <a:t>Pytanie badawcze: Na ile wyniki, w każdej analizowanej kategorii, różnią się od wyników kategorii referencyjnej?</a:t>
            </a:r>
          </a:p>
          <a:p>
            <a:pPr lvl="2"/>
            <a:r>
              <a:rPr lang="pl-PL" sz="1700" dirty="0" smtClean="0"/>
              <a:t>Np. Regresja logistyczna: O ile zwiększa się (lub zmniejsza) szansa zajścia zdarzenia w związku z przynależnością do grupy B w stosunku do grupy referencyjnej A?</a:t>
            </a:r>
          </a:p>
          <a:p>
            <a:pPr lvl="2"/>
            <a:r>
              <a:rPr lang="pl-PL" sz="1700" dirty="0" smtClean="0"/>
              <a:t>W R kodujemy  taką zmienną niezależną jako </a:t>
            </a:r>
            <a:r>
              <a:rPr lang="pl-PL" sz="1700" dirty="0" err="1" smtClean="0"/>
              <a:t>factor</a:t>
            </a:r>
            <a:endParaRPr lang="pl-PL" sz="17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Kodowanie zmiennych jakościowych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Zazwyczaj nie wymagają kodowania</a:t>
            </a:r>
          </a:p>
          <a:p>
            <a:r>
              <a:rPr lang="pl-PL" sz="2400" dirty="0" smtClean="0"/>
              <a:t>Czasami musimy zakodować zmienną ilościową jako zmienną jakościową porządkową</a:t>
            </a:r>
          </a:p>
          <a:p>
            <a:r>
              <a:rPr lang="pl-PL" sz="2400" dirty="0" smtClean="0"/>
              <a:t>Przykład:</a:t>
            </a:r>
          </a:p>
          <a:p>
            <a:pPr lvl="1"/>
            <a:r>
              <a:rPr lang="pl-PL" sz="2000" dirty="0" smtClean="0"/>
              <a:t>Wiek:</a:t>
            </a:r>
          </a:p>
          <a:p>
            <a:pPr lvl="2"/>
            <a:r>
              <a:rPr lang="pl-PL" sz="2000" dirty="0" smtClean="0"/>
              <a:t>1 = 0-10 lat</a:t>
            </a:r>
          </a:p>
          <a:p>
            <a:pPr lvl="2"/>
            <a:r>
              <a:rPr lang="pl-PL" sz="2000" dirty="0" smtClean="0"/>
              <a:t>2 = 10-20 lat</a:t>
            </a:r>
          </a:p>
          <a:p>
            <a:pPr lvl="2"/>
            <a:r>
              <a:rPr lang="pl-PL" sz="2000" dirty="0" smtClean="0"/>
              <a:t>3 = 30-40 lat</a:t>
            </a:r>
          </a:p>
          <a:p>
            <a:pPr lvl="2"/>
            <a:r>
              <a:rPr lang="pl-PL" sz="2000" dirty="0" smtClean="0"/>
              <a:t>4 = 40-50 lat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Kodowanie zmiennych ilościowych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"/>
          </p:nvPr>
        </p:nvSpPr>
        <p:spPr>
          <a:xfrm>
            <a:off x="611188" y="1700782"/>
            <a:ext cx="8353300" cy="4176490"/>
          </a:xfrm>
        </p:spPr>
        <p:txBody>
          <a:bodyPr>
            <a:normAutofit fontScale="97500"/>
          </a:bodyPr>
          <a:lstStyle/>
          <a:p>
            <a:r>
              <a:rPr lang="pl-PL" sz="2400" dirty="0" smtClean="0"/>
              <a:t>Zastosowanie nieprawidłowej skali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Nieprawidłowe zdefiniowanie źródła zmienności</a:t>
            </a:r>
          </a:p>
          <a:p>
            <a:pPr lvl="1"/>
            <a:r>
              <a:rPr lang="pl-PL" sz="2100" dirty="0" smtClean="0"/>
              <a:t>unikanie cech powiązanych w analizie</a:t>
            </a:r>
          </a:p>
          <a:p>
            <a:pPr lvl="1">
              <a:buNone/>
            </a:pPr>
            <a:endParaRPr lang="pl-PL" sz="2100" dirty="0" smtClean="0"/>
          </a:p>
          <a:p>
            <a:r>
              <a:rPr lang="pl-PL" sz="2400" dirty="0" smtClean="0"/>
              <a:t>Nie radzenie sobie z obserwacjami odstającymi i błędami w danych</a:t>
            </a:r>
          </a:p>
          <a:p>
            <a:pPr lvl="1"/>
            <a:r>
              <a:rPr lang="pl-PL" sz="2100" dirty="0" smtClean="0"/>
              <a:t>Zawsze sprawdzamy dane przed analizą: wykresy, statystyka opisowa</a:t>
            </a:r>
          </a:p>
          <a:p>
            <a:pPr lvl="1"/>
            <a:r>
              <a:rPr lang="pl-PL" sz="2100" dirty="0" smtClean="0"/>
              <a:t>np. zmienna wiek: 44,23,44,33,55,34,</a:t>
            </a:r>
            <a:r>
              <a:rPr lang="pl-PL" sz="2100" b="1" dirty="0" smtClean="0">
                <a:solidFill>
                  <a:srgbClr val="FF0000"/>
                </a:solidFill>
              </a:rPr>
              <a:t>232</a:t>
            </a:r>
            <a:r>
              <a:rPr lang="pl-PL" sz="2100" dirty="0" smtClean="0"/>
              <a:t>,44,23,44,65,44,34,32,12,23,23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39552" y="20615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Wyniki surowe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Najczęściej spotykane problemy i błędy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496944" cy="4495800"/>
          </a:xfrm>
        </p:spPr>
        <p:txBody>
          <a:bodyPr/>
          <a:lstStyle/>
          <a:p>
            <a:r>
              <a:rPr lang="pl-PL" sz="2400" dirty="0" smtClean="0"/>
              <a:t>Braki danych (oraz błędy)</a:t>
            </a:r>
          </a:p>
          <a:p>
            <a:pPr lvl="1"/>
            <a:r>
              <a:rPr lang="pl-PL" sz="2000" dirty="0" smtClean="0"/>
              <a:t>ang. </a:t>
            </a:r>
            <a:r>
              <a:rPr lang="pl-PL" sz="2000" i="1" dirty="0" err="1" smtClean="0"/>
              <a:t>dropouts</a:t>
            </a:r>
            <a:r>
              <a:rPr lang="pl-PL" sz="2000" i="1" dirty="0" smtClean="0"/>
              <a:t>, </a:t>
            </a:r>
            <a:r>
              <a:rPr lang="pl-PL" sz="2000" i="1" dirty="0" err="1" smtClean="0"/>
              <a:t>missing</a:t>
            </a:r>
            <a:r>
              <a:rPr lang="pl-PL" sz="2000" i="1" dirty="0" smtClean="0"/>
              <a:t> data, w programie R najczęściej oznaczone jako </a:t>
            </a:r>
            <a:r>
              <a:rPr lang="pl-PL" sz="2000" b="1" i="1" dirty="0" smtClean="0"/>
              <a:t>NA</a:t>
            </a:r>
          </a:p>
          <a:p>
            <a:pPr lvl="1"/>
            <a:r>
              <a:rPr lang="pl-PL" sz="2000" dirty="0" smtClean="0"/>
              <a:t>Co można zrobić?</a:t>
            </a:r>
          </a:p>
          <a:p>
            <a:pPr lvl="2"/>
            <a:r>
              <a:rPr lang="pl-PL" sz="2000" dirty="0" smtClean="0"/>
              <a:t>Zastąpienie brakujących wartości średnią lub medianą</a:t>
            </a:r>
          </a:p>
          <a:p>
            <a:pPr lvl="2"/>
            <a:r>
              <a:rPr lang="pl-PL" sz="2000" dirty="0" smtClean="0"/>
              <a:t>Wykluczenie przypadku z analizy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/>
              <a:t>Wyniki surowe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Najczęściej spotykane problemy i błędy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Kiedy wystarczy jeden parametr?</a:t>
            </a:r>
            <a:endParaRPr lang="en-US" sz="3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Miary punktowe i przedziałowe</a:t>
            </a:r>
          </a:p>
          <a:p>
            <a:pPr lvl="1"/>
            <a:r>
              <a:rPr lang="pl-PL" sz="2000" dirty="0" smtClean="0"/>
              <a:t>Miara punktowa – pojedyncza wyliczona wartość</a:t>
            </a:r>
          </a:p>
          <a:p>
            <a:pPr lvl="1"/>
            <a:r>
              <a:rPr lang="pl-PL" sz="2000" dirty="0" smtClean="0"/>
              <a:t>Miara przedziałowa – wskazuje najbardziej prawdopodobny zakres dla badanego parametru</a:t>
            </a:r>
          </a:p>
          <a:p>
            <a:pPr lvl="1"/>
            <a:endParaRPr lang="pl-PL" sz="2400" dirty="0" smtClean="0"/>
          </a:p>
          <a:p>
            <a:r>
              <a:rPr lang="pl-PL" sz="2400" dirty="0" smtClean="0"/>
              <a:t>Przykładowo średnia arytmetyczna, jako jedyna miara poziomu, nie jest najlepszym rozwiązaniem jeżeli:</a:t>
            </a:r>
          </a:p>
          <a:p>
            <a:pPr lvl="1"/>
            <a:r>
              <a:rPr lang="pl-PL" sz="2000" dirty="0" smtClean="0"/>
              <a:t>W próbie znajdują się obserwacje odstające</a:t>
            </a:r>
          </a:p>
          <a:p>
            <a:pPr lvl="1"/>
            <a:r>
              <a:rPr lang="pl-PL" sz="2000" dirty="0" smtClean="0"/>
              <a:t>Rozkład jest silnie asymetryczny</a:t>
            </a:r>
          </a:p>
          <a:p>
            <a:pPr lvl="1"/>
            <a:endParaRPr lang="pl-PL" sz="2400" dirty="0" smtClean="0"/>
          </a:p>
          <a:p>
            <a:r>
              <a:rPr lang="pl-PL" sz="2400" dirty="0" smtClean="0"/>
              <a:t>Miary przedziałowe (np. przedziały ufności) dają lepszy obraz sytuacji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Tabele i wykresy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Prezentacja danych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Przedstawianie wyników w tabelach</a:t>
            </a:r>
          </a:p>
          <a:p>
            <a:pPr lvl="1"/>
            <a:r>
              <a:rPr lang="pl-PL" sz="2400" dirty="0" smtClean="0"/>
              <a:t>Tabele wyników surowych – dane z badań</a:t>
            </a:r>
          </a:p>
          <a:p>
            <a:pPr lvl="1">
              <a:buNone/>
            </a:pPr>
            <a:endParaRPr lang="pl-PL" sz="2400" dirty="0" smtClean="0"/>
          </a:p>
          <a:p>
            <a:pPr lvl="1"/>
            <a:r>
              <a:rPr lang="pl-PL" sz="2400" dirty="0" smtClean="0"/>
              <a:t>Tabela rozkładu jednej zmiennej</a:t>
            </a:r>
          </a:p>
          <a:p>
            <a:pPr lvl="2"/>
            <a:r>
              <a:rPr lang="pl-PL" sz="2100" dirty="0" smtClean="0"/>
              <a:t>Liczebności lub/i częstości</a:t>
            </a:r>
          </a:p>
          <a:p>
            <a:pPr lvl="2">
              <a:buNone/>
            </a:pPr>
            <a:endParaRPr lang="pl-PL" sz="2100" dirty="0" smtClean="0"/>
          </a:p>
          <a:p>
            <a:pPr lvl="1"/>
            <a:r>
              <a:rPr lang="pl-PL" sz="2400" dirty="0" smtClean="0"/>
              <a:t>Tabele wielodzielne (krzyżowe)</a:t>
            </a:r>
          </a:p>
          <a:p>
            <a:pPr lvl="2"/>
            <a:r>
              <a:rPr lang="pl-PL" sz="2100" dirty="0" smtClean="0"/>
              <a:t>liczebności dla dwóch zmiennych (tabela kontyngencji)</a:t>
            </a:r>
          </a:p>
          <a:p>
            <a:pPr lvl="1">
              <a:buNone/>
            </a:pP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Tabele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Tablice statystyczne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Są podstawową formą prezentacji wyników statystycznych</a:t>
            </a:r>
          </a:p>
          <a:p>
            <a:r>
              <a:rPr lang="pl-PL" sz="2400" dirty="0" smtClean="0"/>
              <a:t>Zawierają liczbowy opis zbiorowości statystycznej według jednej cechy lub według większej liczby cech</a:t>
            </a:r>
          </a:p>
          <a:p>
            <a:pPr lvl="1"/>
            <a:r>
              <a:rPr lang="pl-PL" sz="2100" dirty="0" smtClean="0"/>
              <a:t>Jedna cecha – tablica prosta</a:t>
            </a:r>
          </a:p>
          <a:p>
            <a:pPr lvl="1"/>
            <a:r>
              <a:rPr lang="pl-PL" sz="2100" dirty="0" smtClean="0"/>
              <a:t>Kilka cech lub kilka zbiorowości – tablica złożona</a:t>
            </a:r>
          </a:p>
          <a:p>
            <a:pPr lvl="1"/>
            <a:endParaRPr lang="pl-PL" sz="2100" dirty="0" smtClean="0"/>
          </a:p>
          <a:p>
            <a:r>
              <a:rPr lang="pl-PL" sz="2400" dirty="0" smtClean="0"/>
              <a:t>Co powinna zawierać każda tablica:</a:t>
            </a:r>
          </a:p>
          <a:p>
            <a:pPr lvl="1"/>
            <a:r>
              <a:rPr lang="pl-PL" sz="2100" dirty="0" smtClean="0"/>
              <a:t>Tytuł</a:t>
            </a:r>
          </a:p>
          <a:p>
            <a:pPr lvl="1"/>
            <a:r>
              <a:rPr lang="pl-PL" sz="2100" dirty="0" smtClean="0"/>
              <a:t>Nazwy kolumn</a:t>
            </a:r>
          </a:p>
          <a:p>
            <a:pPr lvl="1"/>
            <a:r>
              <a:rPr lang="pl-PL" sz="2100" dirty="0" smtClean="0"/>
              <a:t>Nazwy wierszy</a:t>
            </a:r>
          </a:p>
          <a:p>
            <a:pPr lvl="1"/>
            <a:r>
              <a:rPr lang="pl-PL" sz="2100" dirty="0" smtClean="0"/>
              <a:t>Treść</a:t>
            </a:r>
          </a:p>
          <a:p>
            <a:pPr lvl="1"/>
            <a:r>
              <a:rPr lang="pl-PL" sz="2100" dirty="0" smtClean="0"/>
              <a:t>Źródło danych</a:t>
            </a:r>
          </a:p>
          <a:p>
            <a:pPr lvl="1"/>
            <a:r>
              <a:rPr lang="pl-PL" sz="2100" dirty="0" smtClean="0"/>
              <a:t>Ewentualnie: objaśnienia</a:t>
            </a:r>
            <a:endParaRPr lang="pl-PL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Zmienne w statystyce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Zmienna: cecha, którą poszczególne jednostki badanej zbiorowości różnią się między sobą</a:t>
            </a:r>
          </a:p>
          <a:p>
            <a:endParaRPr lang="pl-PL" sz="2400" dirty="0" smtClean="0"/>
          </a:p>
          <a:p>
            <a:r>
              <a:rPr lang="pl-PL" sz="2400" dirty="0" smtClean="0"/>
              <a:t>Jak dzielimy zmienne?</a:t>
            </a:r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555776" y="2677368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Tabela wyników surowych</a:t>
            </a:r>
            <a:endParaRPr lang="pl-PL" sz="3600" dirty="0"/>
          </a:p>
        </p:txBody>
      </p:sp>
      <p:pic>
        <p:nvPicPr>
          <p:cNvPr id="1026" name="Picture 2" descr="http://ites.ncdpi.wikispaces.net/file/view/Station3DataTable.png/441800776/986x443/Station3DataTable.png"/>
          <p:cNvPicPr>
            <a:picLocks noChangeAspect="1" noChangeArrowheads="1"/>
          </p:cNvPicPr>
          <p:nvPr/>
        </p:nvPicPr>
        <p:blipFill>
          <a:blip r:embed="rId2" cstate="print"/>
          <a:srcRect b="23926"/>
          <a:stretch>
            <a:fillRect/>
          </a:stretch>
        </p:blipFill>
        <p:spPr bwMode="auto">
          <a:xfrm>
            <a:off x="395536" y="3356992"/>
            <a:ext cx="8218884" cy="280831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67544" y="191683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Identyfikator :</a:t>
            </a:r>
          </a:p>
          <a:p>
            <a:r>
              <a:rPr lang="pl-PL" dirty="0" smtClean="0"/>
              <a:t>nazwy, symbole,</a:t>
            </a:r>
          </a:p>
          <a:p>
            <a:r>
              <a:rPr lang="pl-PL" dirty="0" smtClean="0"/>
              <a:t>liczby porządkowe</a:t>
            </a:r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1259632" y="2852936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3995936" y="22048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Zmienne badane</a:t>
            </a:r>
            <a:endParaRPr lang="pl-PL" dirty="0"/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2339752" y="2636912"/>
            <a:ext cx="19442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3347864" y="270892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5724128" y="2636912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endCxn id="1026" idx="0"/>
          </p:cNvCxnSpPr>
          <p:nvPr/>
        </p:nvCxnSpPr>
        <p:spPr>
          <a:xfrm flipH="1">
            <a:off x="4504978" y="2708920"/>
            <a:ext cx="42706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5220072" y="270892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5436096" y="270892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539552" y="616530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Każdy wiersz tabeli zawiera wartości  badanych zmiennych, które charakteryzują jednostkę oznaczoną identyfikatorem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Format tabeli wyników surowych nie zawsze jest odpowiedni </a:t>
            </a:r>
            <a:br>
              <a:rPr lang="pl-PL" sz="2400" dirty="0" smtClean="0"/>
            </a:br>
            <a:r>
              <a:rPr lang="pl-PL" sz="2400" dirty="0" smtClean="0"/>
              <a:t>i może wymagać zmian</a:t>
            </a:r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Tabela wyników surowych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3789040"/>
          <a:ext cx="3888432" cy="27870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23272"/>
                <a:gridCol w="1497008"/>
                <a:gridCol w="1368152"/>
              </a:tblGrid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/>
                        <a:t>Świeże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/>
                        <a:t>Magazyn 1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/>
                        <a:t>Magazyn 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7,79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7,27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6,65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7,11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6,65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8,09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6,27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5,76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5,86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7,22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6,53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8,83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8,09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8,9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10,5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6,65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9,17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8,38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6,31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5,83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7,66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8,39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7,7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8,66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6,19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5,86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9,77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79512" y="278092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Wyniki surowe</a:t>
            </a:r>
          </a:p>
          <a:p>
            <a:r>
              <a:rPr lang="pl-PL" dirty="0" smtClean="0"/>
              <a:t>Jak przeprowadzić analizę wariancji </a:t>
            </a:r>
            <a:br>
              <a:rPr lang="pl-PL" dirty="0" smtClean="0"/>
            </a:br>
            <a:r>
              <a:rPr lang="pl-PL" dirty="0" smtClean="0"/>
              <a:t>w programie statystycznym?</a:t>
            </a: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076056" y="2420888"/>
          <a:ext cx="3816424" cy="40538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70546"/>
                <a:gridCol w="1372939"/>
                <a:gridCol w="1372939"/>
              </a:tblGrid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 smtClean="0"/>
                        <a:t>ID jabłka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 smtClean="0"/>
                        <a:t>Pochodzenie</a:t>
                      </a:r>
                      <a:endParaRPr kumimoji="0" lang="pl-PL" sz="1600" b="1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 smtClean="0"/>
                        <a:t>Twardość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7,79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7,11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6,27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7,22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285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8,83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10,5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9,17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6,31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8,39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Świeże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6,19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11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Magazyn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1</a:t>
                      </a:r>
                      <a:endParaRPr lang="pl-PL" sz="1600" b="0" i="0" u="none" strike="noStrike" dirty="0" smtClean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7,27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12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Magazyn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1</a:t>
                      </a:r>
                      <a:endParaRPr lang="pl-PL" sz="1600" b="0" i="0" u="none" strike="noStrike" dirty="0" smtClean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6,65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Magazyn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1</a:t>
                      </a:r>
                      <a:endParaRPr lang="pl-PL" sz="1600" b="0" i="0" u="none" strike="noStrike" dirty="0" smtClean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5,76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..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…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…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Magazyn 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9,77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Strzałka w prawo 7"/>
          <p:cNvSpPr/>
          <p:nvPr/>
        </p:nvSpPr>
        <p:spPr>
          <a:xfrm>
            <a:off x="4355976" y="4149080"/>
            <a:ext cx="576064" cy="64807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Szeregi statystyczne</a:t>
            </a: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5536" y="1700808"/>
          <a:ext cx="849694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Szeregi statystyczne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Szereg szczegółowy:</a:t>
            </a:r>
          </a:p>
          <a:p>
            <a:pPr lvl="1"/>
            <a:r>
              <a:rPr lang="pl-PL" sz="2400" dirty="0" smtClean="0"/>
              <a:t>Dane indywidualne uporządkowane malejąco lub rosnąco</a:t>
            </a:r>
          </a:p>
          <a:p>
            <a:pPr lvl="1"/>
            <a:endParaRPr lang="pl-PL" sz="2400" dirty="0" smtClean="0"/>
          </a:p>
          <a:p>
            <a:r>
              <a:rPr lang="pl-PL" sz="2400" dirty="0" smtClean="0"/>
              <a:t>Szereg rozdzielczy:</a:t>
            </a:r>
          </a:p>
          <a:p>
            <a:pPr lvl="1"/>
            <a:r>
              <a:rPr lang="pl-PL" sz="2400" dirty="0" smtClean="0"/>
              <a:t>Otrzymujemy w wyniku rozdzielenia zbiorowości na grupy (klasy) ze względu na interesującą cechę statystyczną</a:t>
            </a:r>
          </a:p>
          <a:p>
            <a:pPr lvl="1"/>
            <a:r>
              <a:rPr lang="pl-PL" sz="2400" dirty="0" smtClean="0"/>
              <a:t>Kolumny:</a:t>
            </a:r>
          </a:p>
          <a:p>
            <a:pPr lvl="2"/>
            <a:r>
              <a:rPr lang="pl-PL" sz="2100" dirty="0" smtClean="0"/>
              <a:t>Warianty cechy</a:t>
            </a:r>
          </a:p>
          <a:p>
            <a:pPr lvl="2"/>
            <a:r>
              <a:rPr lang="pl-PL" sz="2100" dirty="0" smtClean="0"/>
              <a:t>Ile jednostek ma dany wariant cechy (cecha jakościowa lub ilościowa skokowa) lub ile jednostek mieści się w danym przedziale (cecha ilościowa ciągła)</a:t>
            </a:r>
            <a:endParaRPr lang="pl-PL" sz="1800" dirty="0" smtClean="0"/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Tabela rozkładu jednej zmiennej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Przykład: liczba schwytanych oposów w określonym wieku</a:t>
            </a:r>
          </a:p>
          <a:p>
            <a:pPr lvl="1"/>
            <a:r>
              <a:rPr lang="pl-PL" sz="2000" dirty="0" smtClean="0"/>
              <a:t>Jak licznie reprezentowane są poszczególne klasy i jaki jest ich udział procentowy w ogólnej zbiorowości?</a:t>
            </a:r>
          </a:p>
          <a:p>
            <a:pPr lvl="1"/>
            <a:r>
              <a:rPr lang="pl-PL" sz="2000" dirty="0" smtClean="0"/>
              <a:t>Szereg rozdzielczy punktowy:</a:t>
            </a:r>
            <a:endParaRPr lang="pl-PL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3212976"/>
          <a:ext cx="6624736" cy="34563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94488"/>
                <a:gridCol w="1657840"/>
                <a:gridCol w="3672408"/>
              </a:tblGrid>
              <a:tr h="567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wiek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/>
                        <a:t>liczba</a:t>
                      </a:r>
                      <a:r>
                        <a:rPr lang="pl-PL" sz="1800" u="none" strike="noStrike" baseline="0" dirty="0" smtClean="0"/>
                        <a:t> zwierząt (n)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/>
                        <a:t>udział</a:t>
                      </a:r>
                      <a:r>
                        <a:rPr lang="pl-PL" sz="1800" u="none" strike="noStrike" baseline="0" dirty="0" smtClean="0"/>
                        <a:t> procentowy </a:t>
                      </a:r>
                    </a:p>
                    <a:p>
                      <a:pPr algn="ctr" fontAlgn="b"/>
                      <a:r>
                        <a:rPr lang="pl-PL" sz="1800" u="none" strike="noStrike" baseline="0" dirty="0" smtClean="0"/>
                        <a:t>(częstość empiryczna </a:t>
                      </a:r>
                      <a:r>
                        <a:rPr lang="el-GR" sz="1800" u="none" strike="noStrike" baseline="0" dirty="0" smtClean="0"/>
                        <a:t>ω</a:t>
                      </a:r>
                      <a:r>
                        <a:rPr lang="pl-PL" sz="1800" u="none" strike="noStrike" baseline="0" dirty="0" smtClean="0"/>
                        <a:t>)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9,8%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15,7%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27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26,5%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13,7%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13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12,7%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11,8%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6,9%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1,0%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2,0%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88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-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/>
                        <a:t>102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1979711" y="2636913"/>
          <a:ext cx="4778328" cy="266429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39622"/>
                <a:gridCol w="1873854"/>
                <a:gridCol w="1264852"/>
              </a:tblGrid>
              <a:tr h="3806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smtClean="0"/>
                        <a:t>masa kostki</a:t>
                      </a:r>
                      <a:r>
                        <a:rPr lang="pl-PL" sz="1600" u="none" strike="noStrike" baseline="0" dirty="0" smtClean="0"/>
                        <a:t> [g]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</a:tr>
              <a:tr h="3806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248-248,8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25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0,125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</a:tr>
              <a:tr h="3806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248,8-249,6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65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0,325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</a:tr>
              <a:tr h="3806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249,6-250,4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70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0,35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</a:tr>
              <a:tr h="3806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250,4-251,2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30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0,15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</a:tr>
              <a:tr h="3806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251,2-252,0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0,05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</a:tr>
              <a:tr h="3806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200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611560" y="260648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Tabela rozkładu jednej zmiennej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Przykład: Masa kostek masła paczkowanych</a:t>
            </a:r>
            <a:r>
              <a:rPr kumimoji="0" lang="pl-P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przez automat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Szereg rozdzielczy przedziałowy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Aby przedstawić graficznie rozkład zmiennej zawsze warto narysować histogram lub wykres słupkowy</a:t>
            </a:r>
          </a:p>
          <a:p>
            <a:pPr lvl="1"/>
            <a:r>
              <a:rPr lang="pl-PL" sz="2100" dirty="0" smtClean="0"/>
              <a:t>Kluczowy jest dobór liczby klas (słupków) – parametr „</a:t>
            </a:r>
            <a:r>
              <a:rPr lang="pl-PL" sz="2100" dirty="0" err="1" smtClean="0"/>
              <a:t>breaks</a:t>
            </a:r>
            <a:r>
              <a:rPr lang="pl-PL" sz="2100" dirty="0" smtClean="0"/>
              <a:t>”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11560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Tabela rozkładu jednej zmiennej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C:\Users\Wiola\Documents\wyk1.png"/>
          <p:cNvPicPr>
            <a:picLocks noChangeAspect="1" noChangeArrowheads="1"/>
          </p:cNvPicPr>
          <p:nvPr/>
        </p:nvPicPr>
        <p:blipFill>
          <a:blip r:embed="rId2" cstate="print"/>
          <a:srcRect t="11285"/>
          <a:stretch>
            <a:fillRect/>
          </a:stretch>
        </p:blipFill>
        <p:spPr bwMode="auto">
          <a:xfrm>
            <a:off x="323528" y="2924944"/>
            <a:ext cx="4472171" cy="3960440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/>
        </p:nvGraphicFramePr>
        <p:xfrm>
          <a:off x="4860032" y="3068960"/>
          <a:ext cx="3810372" cy="353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Tabele wielodzielne</a:t>
            </a:r>
            <a:endParaRPr lang="pl-PL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27584" y="2060848"/>
          <a:ext cx="6840760" cy="213013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600400"/>
                <a:gridCol w="1656184"/>
                <a:gridCol w="1584176"/>
              </a:tblGrid>
              <a:tr h="432048"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Sposób podróży \ </a:t>
                      </a:r>
                      <a:r>
                        <a:rPr lang="pl-PL" sz="1600" dirty="0" smtClean="0"/>
                        <a:t>Los pasażera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 Ofiary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Ocaleni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</a:tr>
              <a:tr h="440245"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1 klasa</a:t>
                      </a:r>
                      <a:endParaRPr lang="pl-PL" sz="160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130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199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</a:tr>
              <a:tr h="440245"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2 klasa</a:t>
                      </a:r>
                      <a:endParaRPr lang="pl-PL" sz="160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153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119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</a:tr>
              <a:tr h="440245"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3 klasa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536</a:t>
                      </a:r>
                      <a:endParaRPr lang="pl-PL" sz="160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174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</a:tr>
              <a:tr h="377352"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Załoga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685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212</a:t>
                      </a:r>
                      <a:endParaRPr lang="pl-PL" sz="1600" dirty="0">
                        <a:solidFill>
                          <a:srgbClr val="5A5A5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426" marR="32426" marT="0" marB="0"/>
                </a:tc>
              </a:tr>
            </a:tbl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1907704" y="4293096"/>
          <a:ext cx="439248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Tabela kontyngencji, krzyżowa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88224" y="45811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Pasażerowie Titanica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Są komplementarne do tablic, służą do:</a:t>
            </a:r>
          </a:p>
          <a:p>
            <a:pPr lvl="1"/>
            <a:r>
              <a:rPr lang="pl-PL" sz="2000" dirty="0" smtClean="0"/>
              <a:t>logicznego upraszczania prezentowanych danych statystycznych</a:t>
            </a:r>
          </a:p>
          <a:p>
            <a:pPr lvl="1"/>
            <a:r>
              <a:rPr lang="pl-PL" sz="2000" dirty="0" smtClean="0"/>
              <a:t>łatwiejszego przyswajania informacji o prezentowanej zmiennej</a:t>
            </a:r>
          </a:p>
          <a:p>
            <a:pPr lvl="1"/>
            <a:endParaRPr lang="pl-PL" sz="2000" dirty="0" smtClean="0"/>
          </a:p>
          <a:p>
            <a:r>
              <a:rPr lang="pl-PL" sz="2300" dirty="0" smtClean="0"/>
              <a:t>Zalety wykresów: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Bardziej przejrzysta prezentacja zjawiska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Umożliwiają orientacje w ogólnej charakterystyce zjawiska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Przyciągają uwagę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Percepcja wzrokowa jest szybsza niż odczytywanie liczb i tabel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Przydatne w porównaniach i interpretacji zjawisk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Opisy tabel i wykresów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Tabele i wykresy w prezentacji muszą być kolejno ponumerowane i prawidłowo opisane</a:t>
            </a:r>
          </a:p>
          <a:p>
            <a:r>
              <a:rPr lang="pl-PL" sz="2400" dirty="0" smtClean="0"/>
              <a:t>Prawidłowy opis musi zawierać:</a:t>
            </a:r>
          </a:p>
          <a:p>
            <a:pPr lvl="1"/>
            <a:r>
              <a:rPr lang="pl-PL" sz="2100" dirty="0" smtClean="0"/>
              <a:t>Nazwy zmiennych uwzględnionych na wykresie</a:t>
            </a:r>
          </a:p>
          <a:p>
            <a:pPr lvl="1"/>
            <a:r>
              <a:rPr lang="pl-PL" sz="2100" dirty="0" smtClean="0"/>
              <a:t>Informacje o analizowanej populacji (jeżeli są dostępne):</a:t>
            </a:r>
          </a:p>
          <a:p>
            <a:pPr lvl="2"/>
            <a:r>
              <a:rPr lang="pl-PL" sz="1700" dirty="0" smtClean="0"/>
              <a:t>Liczebność – jeżeli nie ma na wykresie</a:t>
            </a:r>
          </a:p>
          <a:p>
            <a:pPr lvl="2"/>
            <a:r>
              <a:rPr lang="pl-PL" sz="1700" dirty="0" smtClean="0"/>
              <a:t>Czas – kiedy dane zostały zebrane</a:t>
            </a:r>
          </a:p>
          <a:p>
            <a:pPr lvl="2"/>
            <a:r>
              <a:rPr lang="pl-PL" sz="1700" dirty="0" smtClean="0"/>
              <a:t>Przestrzeń – z jakiego regionu pochodzą dane</a:t>
            </a:r>
          </a:p>
          <a:p>
            <a:pPr lvl="1"/>
            <a:r>
              <a:rPr lang="pl-PL" sz="2100" dirty="0" smtClean="0"/>
              <a:t>Informacja o tym czy dane dotyczą całej populacji czy jedynie z jej części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28600"/>
            <a:ext cx="8082480" cy="9906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Zmienne w statystyce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Pomiar – polega na określeniu kategorii, do której należy zaliczyć daną jednostkę statystyczną</a:t>
            </a:r>
          </a:p>
          <a:p>
            <a:pPr lvl="1"/>
            <a:r>
              <a:rPr lang="pl-PL" sz="2100" dirty="0" smtClean="0"/>
              <a:t>Kategorie mogą być wyrażone liczbami (cechy mierzalne lub zakodowane cechy jakościowe) lub słowami (cechy niemierzalne)</a:t>
            </a:r>
          </a:p>
          <a:p>
            <a:pPr lvl="1">
              <a:buNone/>
            </a:pPr>
            <a:endParaRPr lang="pl-PL" sz="2400" dirty="0" smtClean="0"/>
          </a:p>
          <a:p>
            <a:r>
              <a:rPr lang="pl-PL" sz="2400" dirty="0" smtClean="0"/>
              <a:t>Podział na skale zaproponowany przez Stevensa w 1946 roku:</a:t>
            </a:r>
          </a:p>
          <a:p>
            <a:pPr lvl="1"/>
            <a:r>
              <a:rPr lang="pl-PL" sz="2000" dirty="0" smtClean="0"/>
              <a:t>Skala ilorazowa (</a:t>
            </a:r>
            <a:r>
              <a:rPr lang="pl-PL" sz="2000" dirty="0" err="1" smtClean="0"/>
              <a:t>ratio</a:t>
            </a:r>
            <a:r>
              <a:rPr lang="pl-PL" sz="2000" dirty="0" smtClean="0"/>
              <a:t>)</a:t>
            </a:r>
          </a:p>
          <a:p>
            <a:pPr lvl="1"/>
            <a:r>
              <a:rPr lang="pl-PL" sz="2000" dirty="0" smtClean="0"/>
              <a:t>Skala interwałowa (</a:t>
            </a:r>
            <a:r>
              <a:rPr lang="pl-PL" sz="2000" dirty="0" err="1" smtClean="0"/>
              <a:t>interval</a:t>
            </a:r>
            <a:r>
              <a:rPr lang="pl-PL" sz="2000" dirty="0" smtClean="0"/>
              <a:t>)</a:t>
            </a:r>
          </a:p>
          <a:p>
            <a:pPr lvl="1"/>
            <a:r>
              <a:rPr lang="pl-PL" sz="2000" dirty="0" smtClean="0"/>
              <a:t>Skala porządkowa (</a:t>
            </a:r>
            <a:r>
              <a:rPr lang="pl-PL" sz="2000" dirty="0" err="1" smtClean="0"/>
              <a:t>ordinal</a:t>
            </a:r>
            <a:r>
              <a:rPr lang="pl-PL" sz="2000" dirty="0" smtClean="0"/>
              <a:t>)</a:t>
            </a:r>
          </a:p>
          <a:p>
            <a:pPr lvl="1"/>
            <a:r>
              <a:rPr lang="pl-PL" sz="2000" dirty="0" smtClean="0"/>
              <a:t>Skala nominalna (</a:t>
            </a:r>
            <a:r>
              <a:rPr lang="pl-PL" sz="2000" dirty="0" err="1" smtClean="0"/>
              <a:t>nominal</a:t>
            </a:r>
            <a:r>
              <a:rPr lang="pl-PL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Wykres powinien mieć tytuł oraz odpowiednio podpisane osie</a:t>
            </a:r>
          </a:p>
          <a:p>
            <a:r>
              <a:rPr lang="pl-PL" sz="2400" dirty="0" smtClean="0"/>
              <a:t>Poszczególne elementy grafiki powinny być odpowiednio nazwane (np. kolory, kształt punktów, osie)</a:t>
            </a:r>
          </a:p>
          <a:p>
            <a:r>
              <a:rPr lang="pl-PL" sz="2400" dirty="0" smtClean="0"/>
              <a:t>Zawsze podajemy liczbę wszystkich obserwacji N</a:t>
            </a:r>
          </a:p>
          <a:p>
            <a:r>
              <a:rPr lang="pl-PL" sz="2400" dirty="0" smtClean="0"/>
              <a:t>Dodajemy odpowiedni opis jeżeli jest konieczny</a:t>
            </a:r>
            <a:endParaRPr lang="pl-PL" sz="24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Wizualizacja danych na wykresach</a:t>
            </a:r>
            <a:endParaRPr lang="pl-PL" sz="3600" dirty="0"/>
          </a:p>
        </p:txBody>
      </p:sp>
      <p:pic>
        <p:nvPicPr>
          <p:cNvPr id="5" name="Picture 2" descr="https://s-media-cache-ak0.pinimg.com/236x/7c/d2/2c/7cd22ca38b7675ee13e30386bdb54c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9157"/>
            <a:ext cx="2952328" cy="2802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Wizualizacja danych na wykresach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Cechy elementów wykresu jakie możemy wykorzystać:</a:t>
            </a:r>
          </a:p>
          <a:p>
            <a:pPr lvl="1"/>
            <a:r>
              <a:rPr lang="pl-PL" sz="2400" dirty="0" smtClean="0"/>
              <a:t>Długość</a:t>
            </a:r>
          </a:p>
          <a:p>
            <a:pPr lvl="1"/>
            <a:r>
              <a:rPr lang="pl-PL" sz="2400" dirty="0" smtClean="0"/>
              <a:t>Liczba</a:t>
            </a:r>
          </a:p>
          <a:p>
            <a:pPr lvl="1"/>
            <a:r>
              <a:rPr lang="pl-PL" sz="2400" dirty="0" smtClean="0"/>
              <a:t>Pole</a:t>
            </a:r>
          </a:p>
          <a:p>
            <a:pPr lvl="1"/>
            <a:r>
              <a:rPr lang="pl-PL" sz="2400" dirty="0" smtClean="0"/>
              <a:t>Kąty</a:t>
            </a:r>
          </a:p>
          <a:p>
            <a:pPr lvl="1"/>
            <a:r>
              <a:rPr lang="pl-PL" sz="2400" dirty="0" smtClean="0"/>
              <a:t>Położenie, pozycja</a:t>
            </a:r>
          </a:p>
          <a:p>
            <a:pPr lvl="1"/>
            <a:r>
              <a:rPr lang="pl-PL" sz="2400" dirty="0" smtClean="0"/>
              <a:t>Natężenie, nasycenie</a:t>
            </a:r>
          </a:p>
          <a:p>
            <a:pPr lvl="1"/>
            <a:r>
              <a:rPr lang="pl-PL" sz="2400" dirty="0" smtClean="0"/>
              <a:t>Kształt, barwa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83568" y="4462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Wykres</a:t>
            </a:r>
            <a:r>
              <a:rPr kumimoji="0" lang="pl-PL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pudełkowy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C:\Users\Wiola\Documents\box_puls.png"/>
          <p:cNvPicPr>
            <a:picLocks noChangeAspect="1" noChangeArrowheads="1"/>
          </p:cNvPicPr>
          <p:nvPr/>
        </p:nvPicPr>
        <p:blipFill>
          <a:blip r:embed="rId2" cstate="print"/>
          <a:srcRect l="5511" t="2686" r="3342" b="12719"/>
          <a:stretch>
            <a:fillRect/>
          </a:stretch>
        </p:blipFill>
        <p:spPr bwMode="auto">
          <a:xfrm>
            <a:off x="5724128" y="3573016"/>
            <a:ext cx="3168352" cy="3284983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51520" y="573325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Obserwacje odstające (ang. </a:t>
            </a:r>
            <a:r>
              <a:rPr lang="pl-PL" dirty="0" err="1" smtClean="0">
                <a:latin typeface="Calibri" pitchFamily="34" charset="0"/>
              </a:rPr>
              <a:t>outliers</a:t>
            </a:r>
            <a:r>
              <a:rPr lang="pl-PL" dirty="0" smtClean="0">
                <a:latin typeface="Calibri" pitchFamily="34" charset="0"/>
              </a:rPr>
              <a:t>)  - ponad 1,5 przedziału </a:t>
            </a:r>
            <a:r>
              <a:rPr lang="pl-PL" dirty="0" err="1" smtClean="0">
                <a:latin typeface="Calibri" pitchFamily="34" charset="0"/>
              </a:rPr>
              <a:t>międzykwartylowego</a:t>
            </a:r>
            <a:r>
              <a:rPr lang="pl-PL" dirty="0" smtClean="0">
                <a:latin typeface="Calibri" pitchFamily="34" charset="0"/>
              </a:rPr>
              <a:t> (IQR) od </a:t>
            </a:r>
            <a:r>
              <a:rPr lang="pl-PL" dirty="0" err="1" smtClean="0">
                <a:latin typeface="Calibri" pitchFamily="34" charset="0"/>
              </a:rPr>
              <a:t>kwartyli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Calibri" pitchFamily="34" charset="0"/>
              </a:rPr>
              <a:t>Zmienność pojedynczej lub kilku zmiennych ilościowych</a:t>
            </a:r>
          </a:p>
          <a:p>
            <a:r>
              <a:rPr lang="pl-PL" sz="2400" dirty="0" smtClean="0"/>
              <a:t>Przedstawia tak zwane pięć liczb </a:t>
            </a:r>
            <a:r>
              <a:rPr lang="pl-PL" sz="2400" dirty="0" err="1" smtClean="0"/>
              <a:t>Tukeya</a:t>
            </a:r>
            <a:r>
              <a:rPr lang="pl-PL" sz="2400" dirty="0" smtClean="0"/>
              <a:t> opisujących zbiór danych, czyli minimum, maksimum, 25% i 75% </a:t>
            </a:r>
            <a:r>
              <a:rPr lang="pl-PL" sz="2400" dirty="0" err="1" smtClean="0"/>
              <a:t>kwantyl</a:t>
            </a:r>
            <a:r>
              <a:rPr lang="pl-PL" sz="2400" dirty="0" smtClean="0"/>
              <a:t> (nazywane też dolnym i górnym </a:t>
            </a:r>
            <a:r>
              <a:rPr lang="pl-PL" sz="2400" dirty="0" err="1" smtClean="0"/>
              <a:t>kwartylem</a:t>
            </a:r>
            <a:r>
              <a:rPr lang="pl-PL" sz="2400" dirty="0" smtClean="0"/>
              <a:t>) oraz medianę</a:t>
            </a:r>
          </a:p>
          <a:p>
            <a:r>
              <a:rPr lang="pl-PL" sz="2400" dirty="0" smtClean="0">
                <a:latin typeface="Calibri" pitchFamily="34" charset="0"/>
              </a:rPr>
              <a:t>Na jego podstawie można wnioskować o:</a:t>
            </a:r>
          </a:p>
          <a:p>
            <a:pPr lvl="1"/>
            <a:r>
              <a:rPr lang="pl-PL" sz="2100" dirty="0" smtClean="0">
                <a:latin typeface="Calibri" pitchFamily="34" charset="0"/>
              </a:rPr>
              <a:t>Asymetrii</a:t>
            </a:r>
          </a:p>
          <a:p>
            <a:pPr lvl="1"/>
            <a:r>
              <a:rPr lang="pl-PL" sz="2100" dirty="0" smtClean="0">
                <a:latin typeface="Calibri" pitchFamily="34" charset="0"/>
              </a:rPr>
              <a:t>Rozrzucie</a:t>
            </a:r>
          </a:p>
          <a:p>
            <a:pPr lvl="1"/>
            <a:endParaRPr lang="pl-PL" sz="21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4495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Szczególnie przydatne przy prezentacji zmiennych w skali ilorazowej</a:t>
            </a:r>
          </a:p>
          <a:p>
            <a:r>
              <a:rPr lang="pl-PL" sz="2400" dirty="0" smtClean="0"/>
              <a:t>Porównywanie względnych proporcji, słabiej spisuje się przy precyzyjnym przedstawieniu wartości</a:t>
            </a:r>
          </a:p>
          <a:p>
            <a:r>
              <a:rPr lang="pl-PL" sz="2400" dirty="0" smtClean="0"/>
              <a:t>Aby proporcje mogły być porównywalne słupki powinny zaczynać się </a:t>
            </a:r>
            <a:r>
              <a:rPr lang="pl-PL" sz="2400" b="1" dirty="0" smtClean="0"/>
              <a:t>w zerze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 słupkowy</a:t>
            </a:r>
          </a:p>
        </p:txBody>
      </p:sp>
      <p:pic>
        <p:nvPicPr>
          <p:cNvPr id="119812" name="Picture 4" descr="http://www.statmethods.net/graphs/images/barplo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996952" cy="2996952"/>
          </a:xfrm>
          <a:prstGeom prst="rect">
            <a:avLst/>
          </a:prstGeom>
          <a:noFill/>
        </p:spPr>
      </p:pic>
      <p:pic>
        <p:nvPicPr>
          <p:cNvPr id="20482" name="Picture 2" descr="http://biecek.pl/Eseje/grafika/pomylki/uposazenie.png"/>
          <p:cNvPicPr>
            <a:picLocks noChangeAspect="1" noChangeArrowheads="1"/>
          </p:cNvPicPr>
          <p:nvPr/>
        </p:nvPicPr>
        <p:blipFill>
          <a:blip r:embed="rId3" cstate="print"/>
          <a:srcRect t="3434" b="6228"/>
          <a:stretch>
            <a:fillRect/>
          </a:stretch>
        </p:blipFill>
        <p:spPr bwMode="auto">
          <a:xfrm>
            <a:off x="323528" y="4121696"/>
            <a:ext cx="54006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 słupkowy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31352" cy="4495800"/>
          </a:xfrm>
        </p:spPr>
        <p:txBody>
          <a:bodyPr/>
          <a:lstStyle/>
          <a:p>
            <a:r>
              <a:rPr lang="pl-PL" sz="2400" dirty="0" smtClean="0"/>
              <a:t>Orientacja</a:t>
            </a:r>
          </a:p>
          <a:p>
            <a:pPr lvl="1"/>
            <a:r>
              <a:rPr lang="pl-PL" sz="2400" dirty="0" smtClean="0"/>
              <a:t>Zależy od kształtu i wielkości obszaru jaki możemy przeznaczyć na wykres</a:t>
            </a:r>
          </a:p>
          <a:p>
            <a:pPr lvl="1"/>
            <a:r>
              <a:rPr lang="pl-PL" sz="2400" dirty="0" smtClean="0"/>
              <a:t>Może być uwarunkowana istnieniem zwyczajowych reguł lub przyzwyczajeniami osób do których kierujemy wykres	</a:t>
            </a:r>
            <a:endParaRPr lang="pl-PL" sz="2400" dirty="0"/>
          </a:p>
        </p:txBody>
      </p:sp>
      <p:pic>
        <p:nvPicPr>
          <p:cNvPr id="120834" name="Picture 2" descr="http://www.biecek.pl/Eseje/grafika/warsztat/rekaPaskowy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672408" cy="2205720"/>
          </a:xfrm>
          <a:prstGeom prst="rect">
            <a:avLst/>
          </a:prstGeom>
          <a:noFill/>
        </p:spPr>
      </p:pic>
      <p:pic>
        <p:nvPicPr>
          <p:cNvPr id="120836" name="Picture 4" descr="http://www.biecek.pl/Eseje/grafika/warsztat/rekaPaskowy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4105809" cy="175602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39552" y="59492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Długości słupków odpowiadają ludności pięciu największych miast w Polsce (Warszawa 1,7 miliona, Kraków 759 tys., Łódź 725 tys., Wrocław 631 tys., Poznań 554 tys.)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 słupkowy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Paski powinny być wyrównane wzdłuż wspólnej osi</a:t>
            </a:r>
          </a:p>
          <a:p>
            <a:endParaRPr lang="pl-PL" dirty="0"/>
          </a:p>
        </p:txBody>
      </p:sp>
      <p:pic>
        <p:nvPicPr>
          <p:cNvPr id="126978" name="Picture 2" descr="http://www.biecek.pl/Eseje/grafika/warsztat/reka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3076575" cy="30480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67544" y="2636912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Kartogram prezentujący średnie wynagrodzenie brutto na koniec roku 2013 w sektorze przedsiębiorstw (na bazie danych GUS).</a:t>
            </a:r>
          </a:p>
          <a:p>
            <a:endParaRPr lang="pl-PL" dirty="0"/>
          </a:p>
          <a:p>
            <a:r>
              <a:rPr lang="pl-PL" dirty="0" smtClean="0"/>
              <a:t>Jaka jest różnica między województwem</a:t>
            </a:r>
          </a:p>
          <a:p>
            <a:r>
              <a:rPr lang="pl-PL" dirty="0" smtClean="0"/>
              <a:t>Mazowieckim,</a:t>
            </a:r>
          </a:p>
          <a:p>
            <a:r>
              <a:rPr lang="pl-PL" dirty="0" smtClean="0"/>
              <a:t>Dolnośląskim,</a:t>
            </a:r>
          </a:p>
          <a:p>
            <a:r>
              <a:rPr lang="pl-PL" dirty="0" smtClean="0"/>
              <a:t>Śląskim?</a:t>
            </a:r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1259632" y="4941168"/>
            <a:ext cx="48245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1907704" y="4653136"/>
            <a:ext cx="338437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1907704" y="3861048"/>
            <a:ext cx="47525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980" name="Picture 4" descr="http://www.biecek.pl/Eseje/grafika/warsztat/rekaLik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661248"/>
            <a:ext cx="3528392" cy="1090407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5543600" y="61653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Punkt zaczepienia w środku</a:t>
            </a:r>
            <a:endParaRPr lang="pl-PL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H="1">
            <a:off x="4860032" y="63813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 słupkowy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Trzeci wymiar utrudnia percepcje</a:t>
            </a:r>
            <a:endParaRPr lang="pl-PL" sz="2400" dirty="0"/>
          </a:p>
        </p:txBody>
      </p:sp>
      <p:pic>
        <p:nvPicPr>
          <p:cNvPr id="129026" name="Picture 2" descr="3D bar chart drawn with Ex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753704" cy="331236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633478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http://www.forbes.com/sites/naomirobbins/2012/06/07/trellis-plot-alternative-to-three-dimensional-bar-charts/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 słupkowy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Inne rozwiązania: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33478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http://www.forbes.com/sites/naomirobbins/2012/06/07/trellis-plot-alternative-to-three-dimensional-bar-charts/</a:t>
            </a:r>
            <a:endParaRPr lang="pl-PL" sz="1400" dirty="0"/>
          </a:p>
        </p:txBody>
      </p:sp>
      <p:pic>
        <p:nvPicPr>
          <p:cNvPr id="129028" name="Picture 4" descr="Trellis bar chart drawn with Tablea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3745236" cy="3724036"/>
          </a:xfrm>
          <a:prstGeom prst="rect">
            <a:avLst/>
          </a:prstGeom>
          <a:noFill/>
        </p:spPr>
      </p:pic>
      <p:pic>
        <p:nvPicPr>
          <p:cNvPr id="129030" name="Picture 6" descr="Trellis or panel dot plot drawn with Peltier Tech's addin to Exce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35593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Pole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Jest cechą prostą w odczytaniu, a jednocześnie atrakcyjną wizualnie</a:t>
            </a:r>
          </a:p>
          <a:p>
            <a:pPr lvl="1"/>
            <a:r>
              <a:rPr lang="pl-PL" dirty="0" smtClean="0"/>
              <a:t>Dobre do prezentacji cech w skali ilorazowej</a:t>
            </a:r>
          </a:p>
          <a:p>
            <a:pPr lvl="1"/>
            <a:r>
              <a:rPr lang="pl-PL" dirty="0" smtClean="0"/>
              <a:t>Duże pola przykuwają uwagę</a:t>
            </a:r>
          </a:p>
          <a:p>
            <a:pPr lvl="1"/>
            <a:r>
              <a:rPr lang="pl-PL" dirty="0" smtClean="0"/>
              <a:t>Nie tracimy przestrzeni pozostawiając puste miejsce</a:t>
            </a:r>
          </a:p>
          <a:p>
            <a:pPr lvl="1"/>
            <a:endParaRPr lang="pl-PL" dirty="0" smtClean="0"/>
          </a:p>
          <a:p>
            <a:r>
              <a:rPr lang="pl-PL" b="1" dirty="0" smtClean="0"/>
              <a:t>Uwaga!</a:t>
            </a:r>
          </a:p>
          <a:p>
            <a:pPr lvl="1"/>
            <a:r>
              <a:rPr lang="pl-PL" dirty="0" smtClean="0"/>
              <a:t>Stosunki pól oceniamy z mniejszą dokładnością niż stosunki długości – różnica w precyzji</a:t>
            </a:r>
          </a:p>
          <a:p>
            <a:pPr lvl="1"/>
            <a:r>
              <a:rPr lang="pl-PL" dirty="0" smtClean="0"/>
              <a:t>Należy pamiętać, że natężenie kolorów wpływa na odbiór powierzchni</a:t>
            </a:r>
          </a:p>
          <a:p>
            <a:pPr lvl="1"/>
            <a:r>
              <a:rPr lang="pl-PL" dirty="0" smtClean="0"/>
              <a:t>Im bardziej nieregularne są pola i czym bardziej różnią się kształtem tym trudniej je porównywać</a:t>
            </a:r>
          </a:p>
          <a:p>
            <a:pPr lvl="1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Pole</a:t>
            </a:r>
            <a:endParaRPr lang="pl-PL" sz="3600" dirty="0"/>
          </a:p>
        </p:txBody>
      </p:sp>
      <p:pic>
        <p:nvPicPr>
          <p:cNvPr id="130050" name="Picture 2" descr="http://www.biecek.pl/Eseje/grafika/warsztat/rekaP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171825" cy="4067176"/>
          </a:xfrm>
          <a:prstGeom prst="rect">
            <a:avLst/>
          </a:prstGeom>
          <a:noFill/>
        </p:spPr>
      </p:pic>
      <p:pic>
        <p:nvPicPr>
          <p:cNvPr id="130052" name="Picture 4" descr="http://www.biecek.pl/Eseje/grafika/warsztat/WIG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3456384" cy="358559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679504" y="593467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Wykres bąbelkowy przedstawiający udział spółek w indeksie WIG 20, stan na początek roku 2014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9512" y="59492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Wykres kafelkowy przedstawiający udział różnych obszarów w wydatkach publicznych Polski w roku 2011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Skala ilorazowa (</a:t>
            </a:r>
            <a:r>
              <a:rPr lang="pl-PL" sz="3600" i="1" dirty="0" smtClean="0"/>
              <a:t>ang. </a:t>
            </a:r>
            <a:r>
              <a:rPr lang="pl-PL" sz="3600" i="1" dirty="0" err="1" smtClean="0"/>
              <a:t>ratio</a:t>
            </a:r>
            <a:r>
              <a:rPr lang="pl-PL" sz="3600" i="1" dirty="0" smtClean="0"/>
              <a:t> </a:t>
            </a:r>
            <a:r>
              <a:rPr lang="pl-PL" sz="3600" i="1" dirty="0" err="1" smtClean="0"/>
              <a:t>scale</a:t>
            </a:r>
            <a:r>
              <a:rPr lang="pl-PL" sz="3600" dirty="0" smtClean="0"/>
              <a:t>)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Mogą być w niej wyrażane cechy ilościowe</a:t>
            </a:r>
          </a:p>
          <a:p>
            <a:r>
              <a:rPr lang="pl-PL" sz="2400" dirty="0" smtClean="0"/>
              <a:t>Istnieje w niej sens dla różnic jak i ilorazów</a:t>
            </a:r>
          </a:p>
          <a:p>
            <a:r>
              <a:rPr lang="pl-PL" sz="2400" dirty="0" smtClean="0"/>
              <a:t>Występowanie zera absolutnego – jeżeli cecha przyjmuje tą wartość jest to jednoznaczne z brakiem jej występowania</a:t>
            </a:r>
          </a:p>
          <a:p>
            <a:r>
              <a:rPr lang="pl-PL" sz="2400" dirty="0" smtClean="0"/>
              <a:t>Przykłady:</a:t>
            </a:r>
          </a:p>
          <a:p>
            <a:pPr lvl="1"/>
            <a:r>
              <a:rPr lang="pl-PL" sz="2000" dirty="0" smtClean="0"/>
              <a:t>Wielkość produkcji</a:t>
            </a:r>
          </a:p>
          <a:p>
            <a:pPr lvl="1"/>
            <a:r>
              <a:rPr lang="pl-PL" sz="2000" dirty="0" smtClean="0"/>
              <a:t>Ceny</a:t>
            </a:r>
          </a:p>
          <a:p>
            <a:pPr lvl="1"/>
            <a:r>
              <a:rPr lang="pl-PL" sz="2000" dirty="0" smtClean="0"/>
              <a:t>Wysokość</a:t>
            </a:r>
          </a:p>
          <a:p>
            <a:pPr lvl="1"/>
            <a:r>
              <a:rPr lang="pl-PL" sz="2000" dirty="0" smtClean="0"/>
              <a:t>Długość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</p:txBody>
      </p:sp>
      <p:pic>
        <p:nvPicPr>
          <p:cNvPr id="115718" name="Picture 6" descr="http://www.biecek.pl/Eseje/grafika/warsztat/skale/sk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01008"/>
            <a:ext cx="412835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 kafelkowy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Wartości liczbowe przedstawione są za pomocą wielkości prostokątów/kafelków</a:t>
            </a:r>
          </a:p>
          <a:p>
            <a:r>
              <a:rPr lang="pl-PL" sz="2400" dirty="0" smtClean="0"/>
              <a:t>Dobrze nadają się do prezentowania struktury np. wydatków oraz pozwalają zaznaczyć hierarchie przedstawionych wartości</a:t>
            </a:r>
          </a:p>
          <a:p>
            <a:r>
              <a:rPr lang="pl-PL" sz="2400" dirty="0" smtClean="0"/>
              <a:t>Trudność w porównywaniu </a:t>
            </a:r>
            <a:br>
              <a:rPr lang="pl-PL" sz="2400" dirty="0" smtClean="0"/>
            </a:br>
            <a:r>
              <a:rPr lang="pl-PL" sz="2400" dirty="0" smtClean="0"/>
              <a:t>względnym pół prostokątów</a:t>
            </a:r>
            <a:br>
              <a:rPr lang="pl-PL" sz="2400" dirty="0" smtClean="0"/>
            </a:br>
            <a:r>
              <a:rPr lang="pl-PL" sz="2400" dirty="0" smtClean="0"/>
              <a:t>o różnych proporcjach długości </a:t>
            </a:r>
            <a:br>
              <a:rPr lang="pl-PL" sz="2400" dirty="0" smtClean="0"/>
            </a:br>
            <a:r>
              <a:rPr lang="pl-PL" sz="2400" dirty="0" smtClean="0"/>
              <a:t>boków</a:t>
            </a:r>
          </a:p>
          <a:p>
            <a:endParaRPr lang="pl-PL" dirty="0"/>
          </a:p>
        </p:txBody>
      </p:sp>
      <p:pic>
        <p:nvPicPr>
          <p:cNvPr id="4" name="Picture 4" descr="The mosaic plot illustrates the proportions of respondents who fell into each combination of groups. For example, there were few Data Researchers whose top Skill Group was Programm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435" y="3356992"/>
            <a:ext cx="3552037" cy="336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Zmiany w czasie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Ewolucja wartości jest obserwowana w kilku punktach czasowych</a:t>
            </a:r>
            <a:endParaRPr lang="pl-PL" dirty="0"/>
          </a:p>
        </p:txBody>
      </p:sp>
      <p:pic>
        <p:nvPicPr>
          <p:cNvPr id="1026" name="Picture 2" descr="http://www.biecek.pl/Eseje/grafika/warsztat/rekaTr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945" y="3212976"/>
            <a:ext cx="3147777" cy="2952328"/>
          </a:xfrm>
          <a:prstGeom prst="rect">
            <a:avLst/>
          </a:prstGeom>
          <a:noFill/>
        </p:spPr>
      </p:pic>
      <p:pic>
        <p:nvPicPr>
          <p:cNvPr id="1028" name="Picture 4" descr="http://www.biecek.pl/Eseje/grafika/warsztat/rekaSl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3672408" cy="206365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436096" y="27809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Wykres trendu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331640" y="27089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Wykres zmian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Wykresy kołowy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Wartości liczbowe przedstawiane są proporcjonalnie do kątów, a tym samym do pól wycinków koła</a:t>
            </a:r>
          </a:p>
          <a:p>
            <a:r>
              <a:rPr lang="pl-PL" sz="2400" dirty="0" smtClean="0"/>
              <a:t>Mniejsza precyzja niż długość i pole</a:t>
            </a:r>
          </a:p>
          <a:p>
            <a:r>
              <a:rPr lang="pl-PL" sz="2400" dirty="0" smtClean="0"/>
              <a:t>Dobrze odczytywane są tylko kąty bliskie wielokrotnościom 90 stopni</a:t>
            </a:r>
            <a:endParaRPr lang="pl-PL" sz="2400" i="1" baseline="30000" dirty="0" smtClean="0"/>
          </a:p>
          <a:p>
            <a:r>
              <a:rPr lang="pl-PL" sz="2400" dirty="0" smtClean="0"/>
              <a:t>Zaletą jest ograniczona dziedzina, intuicyjnie interpretujemy zawsze do 100%</a:t>
            </a:r>
          </a:p>
          <a:p>
            <a:r>
              <a:rPr lang="pl-PL" sz="2400" dirty="0" smtClean="0"/>
              <a:t>Trójwymiarowe wykresy kołowe to zniekształcanie danych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395536" y="1700808"/>
          <a:ext cx="360159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4572000" y="1340768"/>
          <a:ext cx="3672408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4572000" y="4149080"/>
          <a:ext cx="367240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Wykresy kołowy</a:t>
            </a:r>
            <a:endParaRPr lang="pl-PL" sz="3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54452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Dodajemy etykiety z wartościami liczbowymi lub procentowymi!</a:t>
            </a:r>
            <a:endParaRPr lang="pl-PL" dirty="0"/>
          </a:p>
        </p:txBody>
      </p:sp>
      <p:sp>
        <p:nvSpPr>
          <p:cNvPr id="9" name="Strzałka w dół 8"/>
          <p:cNvSpPr/>
          <p:nvPr/>
        </p:nvSpPr>
        <p:spPr>
          <a:xfrm rot="10800000">
            <a:off x="1475656" y="4581128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9906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Wykres punktowy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Najczęstszy typ to tzw. wykresy korelacyjne</a:t>
            </a:r>
          </a:p>
          <a:p>
            <a:pPr lvl="1"/>
            <a:r>
              <a:rPr lang="pl-PL" sz="2100" dirty="0" smtClean="0"/>
              <a:t>Czy pomiędzy cechami istnieje jakiś związek i jaki ma charakter?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2" descr="C:\Users\Wiola\Desktop\Rplot02.png"/>
          <p:cNvPicPr>
            <a:picLocks noChangeAspect="1" noChangeArrowheads="1"/>
          </p:cNvPicPr>
          <p:nvPr/>
        </p:nvPicPr>
        <p:blipFill>
          <a:blip r:embed="rId2" cstate="print"/>
          <a:srcRect t="21122" r="4979"/>
          <a:stretch>
            <a:fillRect/>
          </a:stretch>
        </p:blipFill>
        <p:spPr bwMode="auto">
          <a:xfrm>
            <a:off x="3959919" y="2540099"/>
            <a:ext cx="5184081" cy="340918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9512" y="522920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Wartości odpowiadają procentowi osób kupujących leki na receptę w podziale na płeć (trójkąty mężczyźni, koła kobiety) i grupę wiekową.</a:t>
            </a:r>
            <a:endParaRPr lang="pl-PL" dirty="0"/>
          </a:p>
        </p:txBody>
      </p:sp>
      <p:pic>
        <p:nvPicPr>
          <p:cNvPr id="17410" name="Picture 2" descr="http://biecek.pl/Eseje/grafika/warsztat/rekaKropkowy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3057525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Kilka </a:t>
            </a:r>
            <a:r>
              <a:rPr lang="pl-PL" sz="2400" dirty="0" err="1" smtClean="0"/>
              <a:t>grupowań</a:t>
            </a:r>
            <a:r>
              <a:rPr lang="pl-PL" sz="2400" dirty="0" smtClean="0"/>
              <a:t> na jednym wykresie: kolor dla jednej klasyfikacji, kształt dla drugiej, wielkość punktu dla trzeciej</a:t>
            </a:r>
          </a:p>
          <a:p>
            <a:pPr lvl="1"/>
            <a:r>
              <a:rPr lang="pl-PL" sz="2000" dirty="0" smtClean="0"/>
              <a:t>Należy uważać aby nie przesadzić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 punktowy</a:t>
            </a:r>
            <a:endParaRPr lang="pl-PL" sz="3600" dirty="0"/>
          </a:p>
        </p:txBody>
      </p:sp>
      <p:pic>
        <p:nvPicPr>
          <p:cNvPr id="64514" name="Picture 2" descr="C:\Users\Wiola\Dropbox\R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72316"/>
            <a:ext cx="5387727" cy="3985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Wykres punktowy</a:t>
            </a:r>
            <a:endParaRPr lang="pl-PL" sz="3600" dirty="0"/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223224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Zasady ogólne:</a:t>
            </a:r>
          </a:p>
          <a:p>
            <a:pPr lvl="1"/>
            <a:r>
              <a:rPr lang="pl-PL" sz="2000" dirty="0" smtClean="0"/>
              <a:t>Kolory przykuwają uwagę bardziej niż kształty</a:t>
            </a:r>
          </a:p>
          <a:p>
            <a:pPr lvl="1"/>
            <a:r>
              <a:rPr lang="pl-PL" sz="2000" dirty="0" smtClean="0"/>
              <a:t>Punkty powinny być dobierane w zależności od złożoności</a:t>
            </a:r>
          </a:p>
          <a:p>
            <a:pPr lvl="1"/>
            <a:r>
              <a:rPr lang="pl-PL" sz="2000" dirty="0" smtClean="0"/>
              <a:t>Przy dużej liczbie punktów koła są lepsze niż trójkąty</a:t>
            </a:r>
            <a:endParaRPr lang="pl-PL" sz="2000" dirty="0"/>
          </a:p>
        </p:txBody>
      </p:sp>
      <p:pic>
        <p:nvPicPr>
          <p:cNvPr id="61442" name="Picture 2" descr="http://biecek.pl/Eseje/grafika/warsztat/ksztaly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63962"/>
            <a:ext cx="2448272" cy="184941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635896" y="609329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Niski kontrast optyczny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851920" y="508518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Wysoki kontrast optyczny</a:t>
            </a:r>
            <a:endParaRPr lang="pl-PL" sz="20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059832" y="53012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2771800" y="630932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4" name="Picture 4" descr="http://biecek.pl/Eseje/grafika/warsztat/ksztalyN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2592288" cy="1064420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3923928" y="3933056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Otwarte symbole pozwalają na łatwiejsze dostrzeżenie skupisk punktów, podczas gdy zamknięte się ze sobą zlewają</a:t>
            </a:r>
            <a:endParaRPr lang="pl-PL" sz="2000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2843808" y="44371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Podsumowanie - Jak prezentować dane?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Dane jakościowe:</a:t>
            </a:r>
          </a:p>
          <a:p>
            <a:pPr lvl="1"/>
            <a:r>
              <a:rPr lang="pl-PL" sz="2400" dirty="0" smtClean="0"/>
              <a:t>Wykresy kołowe (uwaga na brak dokładności) lub słupkowe dla poszczególnych kategorii</a:t>
            </a:r>
          </a:p>
          <a:p>
            <a:pPr lvl="2"/>
            <a:r>
              <a:rPr lang="pl-PL" sz="2400" dirty="0" smtClean="0"/>
              <a:t>liczebności lub procenty – dodajemy etykiety!</a:t>
            </a:r>
          </a:p>
          <a:p>
            <a:pPr lvl="1"/>
            <a:r>
              <a:rPr lang="pl-PL" sz="2400" dirty="0" smtClean="0"/>
              <a:t>Tabela liczebności i częstości</a:t>
            </a:r>
          </a:p>
          <a:p>
            <a:pPr lvl="1"/>
            <a:endParaRPr lang="pl-PL" sz="2400" dirty="0" smtClean="0"/>
          </a:p>
          <a:p>
            <a:r>
              <a:rPr lang="pl-PL" sz="2400" dirty="0" smtClean="0"/>
              <a:t>Dane ilościowe</a:t>
            </a:r>
          </a:p>
          <a:p>
            <a:pPr lvl="1"/>
            <a:r>
              <a:rPr lang="pl-PL" sz="2000" dirty="0" smtClean="0"/>
              <a:t>Histogram (zmienne ciągłe) lub wykres słupkowy (zmienne skokowe)</a:t>
            </a:r>
          </a:p>
          <a:p>
            <a:pPr lvl="1"/>
            <a:r>
              <a:rPr lang="pl-PL" sz="2000" dirty="0" smtClean="0"/>
              <a:t>Wykres pudełkowy</a:t>
            </a:r>
          </a:p>
          <a:p>
            <a:pPr lvl="1"/>
            <a:r>
              <a:rPr lang="pl-PL" sz="2000" dirty="0" smtClean="0"/>
              <a:t>Wykresy tendencji – np. zmiany średnich wartości w czasie</a:t>
            </a:r>
          </a:p>
          <a:p>
            <a:pPr lvl="1"/>
            <a:endParaRPr lang="pl-PL" sz="2400" dirty="0" smtClean="0"/>
          </a:p>
          <a:p>
            <a:pPr lvl="1"/>
            <a:endParaRPr lang="pl-PL" sz="2400" dirty="0" smtClean="0"/>
          </a:p>
          <a:p>
            <a:endParaRPr lang="pl-PL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Przygotowanie prezentacji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7132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Analiza potrzeb:</a:t>
            </a:r>
          </a:p>
          <a:p>
            <a:r>
              <a:rPr lang="pl-PL" sz="2000" dirty="0" smtClean="0">
                <a:latin typeface="Calibri" pitchFamily="34" charset="0"/>
              </a:rPr>
              <a:t>Kto jest odbiorcą publikacji?</a:t>
            </a:r>
          </a:p>
          <a:p>
            <a:r>
              <a:rPr lang="pl-PL" sz="2000" dirty="0" smtClean="0">
                <a:latin typeface="Calibri" pitchFamily="34" charset="0"/>
              </a:rPr>
              <a:t>Jaki jest cel prezentacji?</a:t>
            </a:r>
          </a:p>
          <a:p>
            <a:r>
              <a:rPr lang="pl-PL" sz="2000" dirty="0" smtClean="0">
                <a:latin typeface="Calibri" pitchFamily="34" charset="0"/>
              </a:rPr>
              <a:t>Jakie wyniki są najistotniejsze?</a:t>
            </a:r>
          </a:p>
          <a:p>
            <a:r>
              <a:rPr lang="pl-PL" sz="2000" dirty="0" smtClean="0">
                <a:latin typeface="Calibri" pitchFamily="34" charset="0"/>
              </a:rPr>
              <a:t>Jaka forma prezentacji będzie najlepsza aby osiągnąć cel i dopasować treści do odbiorcy?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004048" y="1597496"/>
            <a:ext cx="367132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pl-PL" sz="2400" dirty="0" smtClean="0"/>
              <a:t>Ocena uzyskanych wyników: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pl-PL" sz="2000" noProof="0" dirty="0" smtClean="0"/>
              <a:t>Czy zastosowane formy są jasne i zrozumiałe dla odbiorcy?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l-PL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Czy zastosowane</a:t>
            </a:r>
            <a:r>
              <a:rPr kumimoji="0" lang="pl-PL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formy właściwie odzwierciedlają uzyskane wyniki?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pl-PL" sz="2000" baseline="0" noProof="0" dirty="0" smtClean="0"/>
              <a:t>Czy</a:t>
            </a:r>
            <a:r>
              <a:rPr lang="pl-PL" sz="2000" noProof="0" dirty="0" smtClean="0"/>
              <a:t> uzyskano zaplanowany cel?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059832" y="5229200"/>
            <a:ext cx="367132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915816" y="5589240"/>
            <a:ext cx="3384376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925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pl-PL" sz="2400" dirty="0" smtClean="0"/>
              <a:t>Przygotowanie prezentacji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trzałka zakrzywiona w prawo 6"/>
          <p:cNvSpPr/>
          <p:nvPr/>
        </p:nvSpPr>
        <p:spPr>
          <a:xfrm>
            <a:off x="1835696" y="4509120"/>
            <a:ext cx="720080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trzałka zakrzywiona w lewo 7"/>
          <p:cNvSpPr/>
          <p:nvPr/>
        </p:nvSpPr>
        <p:spPr>
          <a:xfrm flipV="1">
            <a:off x="6444208" y="4581128"/>
            <a:ext cx="720080" cy="15121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Przykładowa prezentacja danych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Skala przedziałowa (</a:t>
            </a:r>
            <a:r>
              <a:rPr lang="pl-PL" sz="3600" i="1" dirty="0" smtClean="0"/>
              <a:t>ang. </a:t>
            </a:r>
            <a:r>
              <a:rPr lang="pl-PL" sz="3600" i="1" dirty="0" err="1" smtClean="0"/>
              <a:t>interval</a:t>
            </a:r>
            <a:r>
              <a:rPr lang="pl-PL" sz="3600" i="1" dirty="0" smtClean="0"/>
              <a:t> </a:t>
            </a:r>
            <a:r>
              <a:rPr lang="pl-PL" sz="3600" i="1" dirty="0" err="1" smtClean="0"/>
              <a:t>scale</a:t>
            </a:r>
            <a:r>
              <a:rPr lang="pl-PL" sz="3600" dirty="0" smtClean="0"/>
              <a:t>)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531352" cy="4495800"/>
          </a:xfrm>
        </p:spPr>
        <p:txBody>
          <a:bodyPr/>
          <a:lstStyle/>
          <a:p>
            <a:r>
              <a:rPr lang="pl-PL" sz="2400" dirty="0" smtClean="0"/>
              <a:t>Mogą być w niej wyrażane cechy ilościowe</a:t>
            </a:r>
          </a:p>
          <a:p>
            <a:r>
              <a:rPr lang="pl-PL" sz="2400" dirty="0" smtClean="0"/>
              <a:t>Istnieje fizyczny sens różnic wartości, ale nie ich ilorazów</a:t>
            </a:r>
          </a:p>
          <a:p>
            <a:r>
              <a:rPr lang="pl-PL" sz="2400" dirty="0" smtClean="0"/>
              <a:t>Element zerowy nie ma sensu fizycznego, jest umowny</a:t>
            </a:r>
          </a:p>
          <a:p>
            <a:r>
              <a:rPr lang="pl-PL" sz="2400" dirty="0" smtClean="0"/>
              <a:t>Przykłady:</a:t>
            </a:r>
          </a:p>
          <a:p>
            <a:pPr lvl="1"/>
            <a:r>
              <a:rPr lang="pl-PL" sz="2000" dirty="0" smtClean="0"/>
              <a:t>Data kalendarzowa</a:t>
            </a:r>
          </a:p>
          <a:p>
            <a:pPr lvl="1"/>
            <a:r>
              <a:rPr lang="pl-PL" sz="2000" dirty="0" smtClean="0"/>
              <a:t>Temperatura w stopniach Celsjusza</a:t>
            </a:r>
            <a:endParaRPr lang="pl-PL" sz="2000" dirty="0"/>
          </a:p>
        </p:txBody>
      </p:sp>
      <p:pic>
        <p:nvPicPr>
          <p:cNvPr id="113668" name="Picture 4" descr="C:\Users\Wiola\AppData\Local\Microsoft\Windows\Temporary Internet Files\Content.IE5\808G1YI9\200px-CelsiusKelvi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56992"/>
            <a:ext cx="1663840" cy="316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Przykładowa statystyka opisowa: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748680"/>
          </a:xfrm>
        </p:spPr>
        <p:txBody>
          <a:bodyPr/>
          <a:lstStyle/>
          <a:p>
            <a:r>
              <a:rPr lang="pl-PL" dirty="0" smtClean="0"/>
              <a:t>Dane surowe: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51920" y="220486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Calibri" pitchFamily="34" charset="0"/>
              </a:rPr>
              <a:t>Jak najlepiej zaprezentować te dane?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83568" y="2204864"/>
          <a:ext cx="2743200" cy="4400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Id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Sex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err="1"/>
                        <a:t>Bwt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err="1"/>
                        <a:t>Hwt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F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2.0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7.0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F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2.0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7.4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F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2.0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9.5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F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2.1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7.2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F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2.1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7.3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F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2.1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7.6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F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2.1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8.1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8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F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2.1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8.2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F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2.1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8.3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10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F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2.1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8.5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11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F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2.1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8.7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12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F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2.1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9.8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/>
                        <a:t>…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Lucida Conso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/>
                        <a:t>…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/>
                        <a:t>…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/>
                        <a:t>…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851920" y="2924944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Calibri" pitchFamily="34" charset="0"/>
              </a:rPr>
              <a:t>Słownie:</a:t>
            </a:r>
          </a:p>
          <a:p>
            <a:endParaRPr lang="pl-PL" sz="20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l-PL" sz="2000" dirty="0" smtClean="0">
                <a:latin typeface="Calibri" pitchFamily="34" charset="0"/>
              </a:rPr>
              <a:t>W bazie znajdowały się dane o 144 kotach, z czego o 47 samicach i 97 samcach</a:t>
            </a:r>
          </a:p>
          <a:p>
            <a:pPr>
              <a:buFontTx/>
              <a:buChar char="-"/>
            </a:pPr>
            <a:endParaRPr lang="pl-PL" sz="20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l-PL" sz="2000" dirty="0" smtClean="0">
                <a:latin typeface="Calibri" pitchFamily="34" charset="0"/>
              </a:rPr>
              <a:t>Średnia masa ciała dla samic była równa 2,360 kg z odchyleniem standardowym 0,279 (2,360 </a:t>
            </a:r>
            <a:r>
              <a:rPr lang="pl-PL" sz="2000" dirty="0" smtClean="0">
                <a:latin typeface="Calibri" pitchFamily="34" charset="0"/>
                <a:sym typeface="Symbol"/>
              </a:rPr>
              <a:t> 0,279 kg)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851920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Dane z bazy „</a:t>
            </a:r>
            <a:r>
              <a:rPr lang="pl-PL" dirty="0" err="1" smtClean="0"/>
              <a:t>cats</a:t>
            </a:r>
            <a:r>
              <a:rPr lang="pl-PL" dirty="0" smtClean="0"/>
              <a:t>”, pakiet MASS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danych: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5" y="4437112"/>
          <a:ext cx="8496944" cy="1257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67520"/>
                <a:gridCol w="1167520"/>
                <a:gridCol w="1167520"/>
                <a:gridCol w="1216165"/>
                <a:gridCol w="1216165"/>
                <a:gridCol w="1345889"/>
                <a:gridCol w="1216165"/>
              </a:tblGrid>
              <a:tr h="1809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Grupa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Płeć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Masa ciała [kg]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Masa serca [g]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 v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Średnia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Odch</a:t>
                      </a:r>
                      <a:r>
                        <a:rPr lang="pl-PL" sz="2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pl-PL" sz="20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Std</a:t>
                      </a:r>
                      <a:r>
                        <a:rPr lang="pl-PL" sz="2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Średnia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Odch</a:t>
                      </a:r>
                      <a:r>
                        <a:rPr lang="pl-PL" sz="2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pl-PL" sz="20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std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latin typeface="Calibri" pitchFamily="34" charset="0"/>
                          <a:cs typeface="Calibri" pitchFamily="34" charset="0"/>
                        </a:rPr>
                        <a:t>47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latin typeface="Calibri" pitchFamily="34" charset="0"/>
                          <a:cs typeface="Calibri" pitchFamily="34" charset="0"/>
                        </a:rPr>
                        <a:t>2,360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latin typeface="Calibri" pitchFamily="34" charset="0"/>
                          <a:cs typeface="Calibri" pitchFamily="34" charset="0"/>
                        </a:rPr>
                        <a:t>0,274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latin typeface="Calibri" pitchFamily="34" charset="0"/>
                          <a:cs typeface="Calibri" pitchFamily="34" charset="0"/>
                        </a:rPr>
                        <a:t>9,202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latin typeface="Calibri" pitchFamily="34" charset="0"/>
                          <a:cs typeface="Calibri" pitchFamily="34" charset="0"/>
                        </a:rPr>
                        <a:t>1,358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latin typeface="Calibri" pitchFamily="34" charset="0"/>
                          <a:cs typeface="Calibri" pitchFamily="34" charset="0"/>
                        </a:rPr>
                        <a:t>2,900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latin typeface="Calibri" pitchFamily="34" charset="0"/>
                          <a:cs typeface="Calibri" pitchFamily="34" charset="0"/>
                        </a:rPr>
                        <a:t>0,467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latin typeface="Calibri" pitchFamily="34" charset="0"/>
                          <a:cs typeface="Calibri" pitchFamily="34" charset="0"/>
                        </a:rPr>
                        <a:t>11,323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latin typeface="Calibri" pitchFamily="34" charset="0"/>
                          <a:cs typeface="Calibri" pitchFamily="34" charset="0"/>
                        </a:rPr>
                        <a:t>2,542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95536" y="39330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Tabela 1. Masa ciała oraz masa serca dla 144 kotów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3528" y="59492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 danych: Baza „</a:t>
            </a:r>
            <a:r>
              <a:rPr lang="pl-PL" dirty="0" err="1" smtClean="0"/>
              <a:t>cats</a:t>
            </a:r>
            <a:r>
              <a:rPr lang="pl-PL" dirty="0" smtClean="0"/>
              <a:t>”, Pakiet MASS, środowisko R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1628800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alibri" pitchFamily="34" charset="0"/>
              </a:rPr>
              <a:t>Słownie: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Calibri" pitchFamily="34" charset="0"/>
              </a:rPr>
              <a:t>W bazie znajdowały się dane o 144 kotach, z czego o 47 samicach i 97 samcach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Calibri" pitchFamily="34" charset="0"/>
              </a:rPr>
              <a:t>Średnia masa ciała dla samic była równa 2,360 kg z odchyleniem standardowym 0,279 (2,360 </a:t>
            </a:r>
            <a:r>
              <a:rPr lang="pl-PL" sz="2000" dirty="0" smtClean="0">
                <a:latin typeface="Calibri" pitchFamily="34" charset="0"/>
                <a:sym typeface="Symbol"/>
              </a:rPr>
              <a:t> 0,279 kg)</a:t>
            </a:r>
          </a:p>
          <a:p>
            <a:pPr>
              <a:buFontTx/>
              <a:buChar char="-"/>
            </a:pPr>
            <a:endParaRPr lang="pl-PL" sz="2000" dirty="0" smtClean="0">
              <a:latin typeface="Calibri" pitchFamily="34" charset="0"/>
              <a:sym typeface="Symbol"/>
            </a:endParaRPr>
          </a:p>
          <a:p>
            <a:r>
              <a:rPr lang="pl-PL" sz="2000" b="1" dirty="0" smtClean="0">
                <a:latin typeface="Calibri" pitchFamily="34" charset="0"/>
                <a:sym typeface="Symbol"/>
              </a:rPr>
              <a:t>Tabela: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24075"/>
            <a:ext cx="56673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Liczebności:</a:t>
            </a:r>
            <a:endParaRPr lang="en-US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635896" y="58052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alibri" pitchFamily="34" charset="0"/>
              </a:rPr>
              <a:t>47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80112" y="58052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alibri" pitchFamily="34" charset="0"/>
              </a:rPr>
              <a:t>97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Rozkład zmiennej „Masa ciała”:</a:t>
            </a:r>
            <a:endParaRPr lang="en-US" sz="24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Wykresy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37" y="2007443"/>
            <a:ext cx="56673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899592" y="25649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Samice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452320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Samce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Calibri" pitchFamily="34" charset="0"/>
              </a:rPr>
              <a:t>Rozkład zmiennych + parametry poziomu: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5235327" cy="43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alibri" pitchFamily="34" charset="0"/>
              </a:rPr>
              <a:t>Zależność pomiędzy masą serca a masą ciała: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 r="13601"/>
          <a:stretch>
            <a:fillRect/>
          </a:stretch>
        </p:blipFill>
        <p:spPr bwMode="auto">
          <a:xfrm>
            <a:off x="421308" y="2016358"/>
            <a:ext cx="4968552" cy="480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580112" y="220486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Kolory w zależności od płci:</a:t>
            </a:r>
          </a:p>
          <a:p>
            <a:r>
              <a:rPr lang="pl-PL" sz="2000" dirty="0" smtClean="0"/>
              <a:t>F – czerwony</a:t>
            </a:r>
          </a:p>
          <a:p>
            <a:r>
              <a:rPr lang="pl-PL" sz="2000" dirty="0" smtClean="0"/>
              <a:t>M – niebieski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Błędy w wizualizacji danych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Źródło: http://www.biecek.pl/Eseje/indexPomylka.html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136904" cy="2908920"/>
          </a:xfrm>
        </p:spPr>
        <p:txBody>
          <a:bodyPr>
            <a:normAutofit/>
          </a:bodyPr>
          <a:lstStyle/>
          <a:p>
            <a:r>
              <a:rPr lang="pl-PL" dirty="0" smtClean="0"/>
              <a:t>W którym roku urodził się Adolf Hitler?</a:t>
            </a:r>
          </a:p>
          <a:p>
            <a:endParaRPr lang="pl-PL" dirty="0" smtClean="0"/>
          </a:p>
          <a:p>
            <a:pPr marL="514350" indent="-514350">
              <a:buFont typeface="+mj-lt"/>
              <a:buAutoNum type="alphaUcPeriod"/>
            </a:pPr>
            <a:r>
              <a:rPr lang="pl-PL" sz="2800" dirty="0" smtClean="0">
                <a:latin typeface="Bradley Hand ITC" pitchFamily="66" charset="0"/>
              </a:rPr>
              <a:t>Adolf Hitler urodził się 20 kwietnia 1891 roku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 smtClean="0">
                <a:latin typeface="Bodoni MT Poster Compressed" pitchFamily="18" charset="0"/>
              </a:rPr>
              <a:t>Adolf Hitler urodził się 20 kwietnia 1889 roku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 smtClean="0">
                <a:latin typeface="Calibri" pitchFamily="34" charset="0"/>
                <a:cs typeface="Calibri" pitchFamily="34" charset="0"/>
              </a:rPr>
              <a:t>Adolf Hitler urodził się 25 kwietnia 1890 roku</a:t>
            </a:r>
          </a:p>
          <a:p>
            <a:pPr marL="514350" indent="-514350">
              <a:buFont typeface="+mj-lt"/>
              <a:buAutoNum type="alphaUcPeriod"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Czcionka: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  <p:pic>
        <p:nvPicPr>
          <p:cNvPr id="49154" name="Picture 2" descr="http://tofesi.mimuw.edu.pl/%7Ecogito/smarterpoland/ministerstwo/2013_03/wy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313375" cy="429309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331640" y="6309320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http://smarterpoland.pl/index.php/2013/12/konkurs-na-najgorsza-prezentacje-danych-z-roku-2013/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tofesi.mimuw.edu.pl/%7Ecogito/smarterpoland/WykresyZInnychZrodel/GazetaWyborcza/wzrost2.png"/>
          <p:cNvPicPr>
            <a:picLocks noChangeAspect="1" noChangeArrowheads="1"/>
          </p:cNvPicPr>
          <p:nvPr/>
        </p:nvPicPr>
        <p:blipFill>
          <a:blip r:embed="rId2" cstate="print"/>
          <a:srcRect b="6697"/>
          <a:stretch>
            <a:fillRect/>
          </a:stretch>
        </p:blipFill>
        <p:spPr bwMode="auto">
          <a:xfrm>
            <a:off x="179512" y="1628800"/>
            <a:ext cx="5976664" cy="3312368"/>
          </a:xfrm>
          <a:prstGeom prst="rect">
            <a:avLst/>
          </a:prstGeom>
          <a:noFill/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331640" y="6611779"/>
            <a:ext cx="8064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http://smarterpoland.pl/index.php/2013/12/konkurs-na-najgorsza-prezentacje-danych-z-roku-2013/</a:t>
            </a:r>
            <a:endParaRPr lang="pl-PL" sz="1000" dirty="0"/>
          </a:p>
        </p:txBody>
      </p:sp>
      <p:pic>
        <p:nvPicPr>
          <p:cNvPr id="7170" name="Picture 2" descr="http://biecek.pl/Eseje/grafika/infopomylka/Drozeja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6372225" cy="36004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Skala porządkowa (</a:t>
            </a:r>
            <a:r>
              <a:rPr lang="pl-PL" sz="3600" i="1" dirty="0" smtClean="0"/>
              <a:t>ang. </a:t>
            </a:r>
            <a:r>
              <a:rPr lang="pl-PL" sz="3600" i="1" dirty="0" err="1" smtClean="0"/>
              <a:t>ordinal</a:t>
            </a:r>
            <a:r>
              <a:rPr lang="pl-PL" sz="3600" i="1" dirty="0" smtClean="0"/>
              <a:t> </a:t>
            </a:r>
            <a:r>
              <a:rPr lang="pl-PL" sz="3600" i="1" dirty="0" err="1" smtClean="0"/>
              <a:t>scale</a:t>
            </a:r>
            <a:r>
              <a:rPr lang="pl-PL" sz="3600" dirty="0" smtClean="0"/>
              <a:t>)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Mogą być w niej wyrażane cechy jakościowe</a:t>
            </a:r>
          </a:p>
          <a:p>
            <a:r>
              <a:rPr lang="pl-PL" sz="2400" dirty="0" smtClean="0"/>
              <a:t>Istnieje fizyczny sens dla kolejności wartości, ale nie dla ich różnic czy ilorazów</a:t>
            </a:r>
          </a:p>
          <a:p>
            <a:pPr lvl="1"/>
            <a:r>
              <a:rPr lang="pl-PL" sz="2000" dirty="0" smtClean="0"/>
              <a:t>różnica pomiędzy poszczególnymi stanami nie jest jednakowa</a:t>
            </a:r>
          </a:p>
          <a:p>
            <a:pPr lvl="1">
              <a:buNone/>
            </a:pPr>
            <a:endParaRPr lang="pl-PL" sz="2000" dirty="0" smtClean="0"/>
          </a:p>
          <a:p>
            <a:r>
              <a:rPr lang="pl-PL" sz="2400" dirty="0" smtClean="0"/>
              <a:t>Przykłady:</a:t>
            </a:r>
          </a:p>
          <a:p>
            <a:pPr lvl="1"/>
            <a:r>
              <a:rPr lang="pl-PL" sz="2000" dirty="0" smtClean="0"/>
              <a:t>Miejsce na podium</a:t>
            </a:r>
          </a:p>
          <a:p>
            <a:pPr lvl="1"/>
            <a:r>
              <a:rPr lang="pl-PL" sz="2000" dirty="0" smtClean="0"/>
              <a:t>Ocena</a:t>
            </a:r>
          </a:p>
          <a:p>
            <a:pPr lvl="1"/>
            <a:r>
              <a:rPr lang="pl-PL" sz="2000" dirty="0" smtClean="0"/>
              <a:t>Wykształcenie</a:t>
            </a:r>
          </a:p>
          <a:p>
            <a:pPr lvl="1"/>
            <a:r>
              <a:rPr lang="pl-PL" sz="2000" dirty="0" smtClean="0"/>
              <a:t>Stadium choroby</a:t>
            </a:r>
            <a:endParaRPr lang="pl-PL" sz="2000" dirty="0"/>
          </a:p>
        </p:txBody>
      </p:sp>
      <p:pic>
        <p:nvPicPr>
          <p:cNvPr id="4" name="Picture 2" descr="C:\Users\Wiola\AppData\Local\Microsoft\Windows\Temporary Internet Files\Content.IE5\FMAVMXJN\podium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581128"/>
            <a:ext cx="3960440" cy="1952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  <p:pic>
        <p:nvPicPr>
          <p:cNvPr id="55298" name="Picture 2" descr="sub optimal grap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928009" cy="367240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331640" y="6309320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http://www.kaushik.net/avinash/data-analysis-101-seven-simple-mistakes/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biecek.pl/Eseje/grafika/pomylki/1097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304608" cy="4464496"/>
          </a:xfrm>
          <a:prstGeom prst="rect">
            <a:avLst/>
          </a:prstGeom>
          <a:noFill/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raph colors yes 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867400" cy="4181475"/>
          </a:xfrm>
          <a:prstGeom prst="rect">
            <a:avLst/>
          </a:prstGeom>
          <a:noFill/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iecek.pl/Eseje/grafika/pomylki/24179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150444" cy="4104456"/>
          </a:xfrm>
          <a:prstGeom prst="rect">
            <a:avLst/>
          </a:prstGeom>
          <a:noFill/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609329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Dług publiczny w latach 2001-2011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biecek.pl/Eseje/grafika/pomylki/Reformareformydanesie56849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478910" cy="4692248"/>
          </a:xfrm>
          <a:prstGeom prst="rect">
            <a:avLst/>
          </a:prstGeom>
          <a:noFill/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ofesi.mimuw.edu.pl/%7Ecogito/smarterpoland/konkurs/GW-28-IX-2012%20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8100900" cy="4536504"/>
          </a:xfrm>
          <a:prstGeom prst="rect">
            <a:avLst/>
          </a:prstGeom>
          <a:noFill/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55576" y="6611779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http://smarterpoland.pl/index.php/2013/12/konkurs-na-najgorsza-prezentacje-danych-z-roku-2013/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When you&amp;#8217;re depressed 20% seems a lot bigg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816424" cy="3316656"/>
          </a:xfrm>
          <a:prstGeom prst="rect">
            <a:avLst/>
          </a:prstGeom>
          <a:noFill/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  <p:pic>
        <p:nvPicPr>
          <p:cNvPr id="53254" name="Picture 6" descr="Spontaneous charti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4499992" cy="2019947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79512" y="6237312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smtClean="0">
                <a:hlinkClick r:id="rId4"/>
              </a:rPr>
              <a:t>http://viz.wtf/</a:t>
            </a:r>
            <a:endParaRPr lang="pl-PL" sz="1000" dirty="0" smtClean="0"/>
          </a:p>
          <a:p>
            <a:r>
              <a:rPr lang="pl-PL" sz="1000" dirty="0" smtClean="0"/>
              <a:t>http://www.kdnuggets.com/2014/07/spotting-bad-data-visualizations.html</a:t>
            </a:r>
            <a:endParaRPr lang="pl-PL" sz="1000" dirty="0"/>
          </a:p>
        </p:txBody>
      </p:sp>
      <p:pic>
        <p:nvPicPr>
          <p:cNvPr id="53256" name="Picture 8" descr="Examples of bad visualizations"/>
          <p:cNvPicPr>
            <a:picLocks noChangeAspect="1" noChangeArrowheads="1"/>
          </p:cNvPicPr>
          <p:nvPr/>
        </p:nvPicPr>
        <p:blipFill>
          <a:blip r:embed="rId5" cstate="print"/>
          <a:srcRect t="2642" b="71137"/>
          <a:stretch>
            <a:fillRect/>
          </a:stretch>
        </p:blipFill>
        <p:spPr bwMode="auto">
          <a:xfrm>
            <a:off x="4139952" y="1844824"/>
            <a:ext cx="4714875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nie tak z tym wykresem?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02" name="Picture 2" descr="http://tofesi.mimuw.edu.pl/%7Ecogito/smarterpoland/ministerstwo/2013_03/wyk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52131"/>
            <a:ext cx="7344816" cy="496509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55576" y="6611779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http://smarterpoland.pl/index.php/2013/12/konkurs-na-najgorsza-prezentacje-danych-z-roku-2013/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sztuce prezentowania danych:</a:t>
            </a:r>
            <a:endParaRPr lang="pl-PL" dirty="0"/>
          </a:p>
        </p:txBody>
      </p:sp>
      <p:pic>
        <p:nvPicPr>
          <p:cNvPr id="4" name="Picture 6" descr="http://ecsmedia.pl/c/odkrywac-ujawniac-objasniac-zbior-esejow-o-sztuce-prezentowania-danych-b-iext28429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7"/>
            <a:ext cx="3456384" cy="488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err="1" smtClean="0"/>
              <a:t>Augustyńska</a:t>
            </a:r>
            <a:r>
              <a:rPr lang="pl-PL" sz="2400" dirty="0" smtClean="0"/>
              <a:t> Urszula. Statystyka w badaniach. Tabele i wykresy. Materiały dostępne na stronie: </a:t>
            </a:r>
            <a:r>
              <a:rPr lang="pl-PL" sz="2400" dirty="0" smtClean="0">
                <a:hlinkClick r:id="rId2"/>
              </a:rPr>
              <a:t>http://www.wp.ajd.czest.pl/archiwum</a:t>
            </a:r>
            <a:endParaRPr lang="pl-PL" sz="2400" dirty="0" smtClean="0"/>
          </a:p>
          <a:p>
            <a:r>
              <a:rPr lang="pl-PL" sz="2400" dirty="0" smtClean="0"/>
              <a:t>Część wykresów i teoria: </a:t>
            </a:r>
            <a:r>
              <a:rPr lang="pl-PL" sz="2400" dirty="0" err="1" smtClean="0"/>
              <a:t>Biecek</a:t>
            </a:r>
            <a:r>
              <a:rPr lang="pl-PL" sz="2400" dirty="0" smtClean="0"/>
              <a:t> Przemysław. 2014. Odkrywać! Ujawniać! Objaśniać! Zbiór esejów o sztuce prezentowania danych. Pozycja dostępna na stronie: </a:t>
            </a:r>
            <a:r>
              <a:rPr lang="pl-PL" sz="2400" dirty="0" smtClean="0">
                <a:hlinkClick r:id="rId3"/>
              </a:rPr>
              <a:t>http://www.biecek.pl/Eseje/indexKuchnia.html</a:t>
            </a:r>
            <a:endParaRPr lang="pl-PL" sz="2400" dirty="0" smtClean="0"/>
          </a:p>
          <a:p>
            <a:r>
              <a:rPr lang="pl-PL" sz="2400" dirty="0" smtClean="0"/>
              <a:t>Tadeusiewicz Ryszard. 2000. Drogi i bezdroża statystyki w badaniach naukowych. Seminarium </a:t>
            </a:r>
            <a:r>
              <a:rPr lang="pl-PL" sz="2400" dirty="0" err="1" smtClean="0"/>
              <a:t>Statsoft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Wasilewska Ewa. 2011. Statystyka opisowa od podstaw. Wydawnictwo SGGW.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dirty="0" smtClean="0"/>
              <a:t>Mogą być w niej wyrażane cechy jakościowe</a:t>
            </a:r>
          </a:p>
          <a:p>
            <a:r>
              <a:rPr lang="pl-PL" sz="2400" dirty="0" smtClean="0"/>
              <a:t>Brak fizycznej interpretacji dla kolejności tych wartości, różnic i ilorazów</a:t>
            </a:r>
          </a:p>
          <a:p>
            <a:r>
              <a:rPr lang="pl-PL" sz="2400" dirty="0" smtClean="0"/>
              <a:t>Można je zakodować za pomocą liczb</a:t>
            </a:r>
          </a:p>
          <a:p>
            <a:r>
              <a:rPr lang="pl-PL" sz="2400" dirty="0" smtClean="0"/>
              <a:t>Przykłady:</a:t>
            </a:r>
          </a:p>
          <a:p>
            <a:pPr lvl="1"/>
            <a:r>
              <a:rPr lang="pl-PL" sz="2000" dirty="0" smtClean="0"/>
              <a:t>Umaszczenie</a:t>
            </a:r>
          </a:p>
          <a:p>
            <a:pPr lvl="1"/>
            <a:r>
              <a:rPr lang="pl-PL" sz="2000" dirty="0" smtClean="0"/>
              <a:t>Płeć</a:t>
            </a:r>
          </a:p>
          <a:p>
            <a:pPr lvl="1"/>
            <a:r>
              <a:rPr lang="pl-PL" sz="2000" dirty="0" smtClean="0"/>
              <a:t>PESEL</a:t>
            </a:r>
          </a:p>
          <a:p>
            <a:pPr lvl="1"/>
            <a:r>
              <a:rPr lang="pl-PL" sz="2000" dirty="0" smtClean="0"/>
              <a:t>Miejsce urodzenia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Skala nominalna (</a:t>
            </a:r>
            <a:r>
              <a:rPr lang="pl-PL" sz="3600" i="1" dirty="0" smtClean="0"/>
              <a:t>ang. </a:t>
            </a:r>
            <a:r>
              <a:rPr lang="pl-PL" sz="3600" i="1" dirty="0" err="1" smtClean="0"/>
              <a:t>nominal</a:t>
            </a:r>
            <a:r>
              <a:rPr lang="pl-PL" sz="3600" i="1" dirty="0" smtClean="0"/>
              <a:t> </a:t>
            </a:r>
            <a:r>
              <a:rPr lang="pl-PL" sz="3600" i="1" dirty="0" err="1" smtClean="0"/>
              <a:t>scale</a:t>
            </a:r>
            <a:r>
              <a:rPr lang="pl-PL" sz="3600" dirty="0" smtClean="0"/>
              <a:t>)</a:t>
            </a:r>
            <a:endParaRPr lang="pl-PL" sz="3600" dirty="0"/>
          </a:p>
        </p:txBody>
      </p:sp>
      <p:pic>
        <p:nvPicPr>
          <p:cNvPr id="114690" name="Picture 2" descr="C:\Users\Wiola\AppData\Local\Microsoft\Windows\Temporary Internet Files\Content.IE5\FMAVMXJN\kotk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369568" cy="252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400" b="1" dirty="0" smtClean="0"/>
              <a:t>Rodzaj skali warunkuje sposób analizy</a:t>
            </a:r>
          </a:p>
          <a:p>
            <a:pPr>
              <a:buNone/>
            </a:pPr>
            <a:endParaRPr lang="pl-PL" sz="2400" b="1" dirty="0" smtClean="0"/>
          </a:p>
          <a:p>
            <a:r>
              <a:rPr lang="pl-PL" sz="2400" dirty="0" smtClean="0"/>
              <a:t>Przykład - dopuszczalne operacje statystyczne dla zmiennych w skali nominalnej</a:t>
            </a:r>
          </a:p>
          <a:p>
            <a:pPr lvl="1"/>
            <a:r>
              <a:rPr lang="pl-PL" sz="2400" dirty="0" smtClean="0"/>
              <a:t>Zliczanie</a:t>
            </a:r>
          </a:p>
          <a:p>
            <a:pPr lvl="1"/>
            <a:r>
              <a:rPr lang="pl-PL" sz="2400" dirty="0" smtClean="0"/>
              <a:t>Obliczanie frakcji</a:t>
            </a:r>
          </a:p>
          <a:p>
            <a:pPr lvl="1"/>
            <a:r>
              <a:rPr lang="pl-PL" sz="2400" dirty="0" smtClean="0"/>
              <a:t>Moda</a:t>
            </a:r>
          </a:p>
          <a:p>
            <a:pPr lvl="1"/>
            <a:r>
              <a:rPr lang="pl-PL" sz="2400" dirty="0" smtClean="0"/>
              <a:t>Binaryzacja</a:t>
            </a:r>
            <a:r>
              <a:rPr lang="pl-PL" dirty="0"/>
              <a:t> </a:t>
            </a:r>
            <a:r>
              <a:rPr lang="pl-PL" dirty="0" smtClean="0"/>
              <a:t>(zmiana kodowania)</a:t>
            </a:r>
            <a:endParaRPr lang="pl-PL" sz="2400" dirty="0" smtClean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Skale pomiarowe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Skale pomiarowe - podsumowanie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://image.slidesharecdn.com/2-sybis-5datavisualisation-130916073702-phpapp02/95/sybis-data-visualisation-12-638.jpg?cb=1379335091"/>
          <p:cNvPicPr>
            <a:picLocks noChangeAspect="1" noChangeArrowheads="1"/>
          </p:cNvPicPr>
          <p:nvPr/>
        </p:nvPicPr>
        <p:blipFill>
          <a:blip r:embed="rId2" cstate="print"/>
          <a:srcRect t="8617" r="4336" b="1362"/>
          <a:stretch>
            <a:fillRect/>
          </a:stretch>
        </p:blipFill>
        <p:spPr bwMode="auto">
          <a:xfrm>
            <a:off x="971600" y="1556792"/>
            <a:ext cx="749698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1380</TotalTime>
  <Words>2466</Words>
  <Application>Microsoft Office PowerPoint</Application>
  <PresentationFormat>Pokaz na ekranie (4:3)</PresentationFormat>
  <Paragraphs>638</Paragraphs>
  <Slides>69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69</vt:i4>
      </vt:variant>
    </vt:vector>
  </HeadingPairs>
  <TitlesOfParts>
    <vt:vector size="70" baseType="lpstr">
      <vt:lpstr>Średni</vt:lpstr>
      <vt:lpstr>Techniki prezentacji wyników naukowych</vt:lpstr>
      <vt:lpstr>Zmienne w statystyce</vt:lpstr>
      <vt:lpstr>Zmienne w statystyce</vt:lpstr>
      <vt:lpstr>Skala ilorazowa (ang. ratio scale)</vt:lpstr>
      <vt:lpstr>Skala przedziałowa (ang. interval scale)</vt:lpstr>
      <vt:lpstr>Skala porządkowa (ang. ordinal scale)</vt:lpstr>
      <vt:lpstr>Skala nominalna (ang. nominal scale)</vt:lpstr>
      <vt:lpstr>Skale pomiarowe</vt:lpstr>
      <vt:lpstr>Skale pomiarowe - podsumowanie</vt:lpstr>
      <vt:lpstr>Skala pomiarowa a statystyka opisowa</vt:lpstr>
      <vt:lpstr>Kodowanie zmiennych jakościowych</vt:lpstr>
      <vt:lpstr>Kodowanie zmiennych jakościowych</vt:lpstr>
      <vt:lpstr>Kodowanie zmiennych ilościowych</vt:lpstr>
      <vt:lpstr>Wyniki surowe Najczęściej spotykane problemy i błędy</vt:lpstr>
      <vt:lpstr>Wyniki surowe Najczęściej spotykane problemy i błędy</vt:lpstr>
      <vt:lpstr>Kiedy wystarczy jeden parametr?</vt:lpstr>
      <vt:lpstr>Prezentacja danych</vt:lpstr>
      <vt:lpstr>Tabele</vt:lpstr>
      <vt:lpstr>Tablice statystyczne</vt:lpstr>
      <vt:lpstr>Tabela wyników surowych</vt:lpstr>
      <vt:lpstr>Slajd 21</vt:lpstr>
      <vt:lpstr>Szeregi statystyczne</vt:lpstr>
      <vt:lpstr>Szeregi statystyczne</vt:lpstr>
      <vt:lpstr>Tabela rozkładu jednej zmiennej</vt:lpstr>
      <vt:lpstr>Slajd 25</vt:lpstr>
      <vt:lpstr>Slajd 26</vt:lpstr>
      <vt:lpstr>Tabele wielodzielne</vt:lpstr>
      <vt:lpstr>Wykresy</vt:lpstr>
      <vt:lpstr>Opisy tabel i wykresów</vt:lpstr>
      <vt:lpstr>Wizualizacja danych na wykresach</vt:lpstr>
      <vt:lpstr>Wizualizacja danych na wykresach</vt:lpstr>
      <vt:lpstr>Slajd 32</vt:lpstr>
      <vt:lpstr>Wykres słupkowy</vt:lpstr>
      <vt:lpstr>Wykres słupkowy</vt:lpstr>
      <vt:lpstr>Wykres słupkowy</vt:lpstr>
      <vt:lpstr>Wykres słupkowy</vt:lpstr>
      <vt:lpstr>Wykres słupkowy</vt:lpstr>
      <vt:lpstr>Pole</vt:lpstr>
      <vt:lpstr>Pole</vt:lpstr>
      <vt:lpstr>Wykres kafelkowy</vt:lpstr>
      <vt:lpstr>Zmiany w czasie</vt:lpstr>
      <vt:lpstr>Wykresy kołowy</vt:lpstr>
      <vt:lpstr>Wykresy kołowy</vt:lpstr>
      <vt:lpstr>Wykres punktowy</vt:lpstr>
      <vt:lpstr>Wykres punktowy</vt:lpstr>
      <vt:lpstr>Wykres punktowy</vt:lpstr>
      <vt:lpstr>Podsumowanie - Jak prezentować dane?</vt:lpstr>
      <vt:lpstr>Przygotowanie prezentacji</vt:lpstr>
      <vt:lpstr>Przykładowa prezentacja danych</vt:lpstr>
      <vt:lpstr>Przykładowa statystyka opisowa:</vt:lpstr>
      <vt:lpstr>Prezentacja danych:</vt:lpstr>
      <vt:lpstr>Wykresy</vt:lpstr>
      <vt:lpstr>Wykresy</vt:lpstr>
      <vt:lpstr>Wykresy</vt:lpstr>
      <vt:lpstr>Wykresy</vt:lpstr>
      <vt:lpstr>Błędy w wizualizacji danych</vt:lpstr>
      <vt:lpstr>Czcionka:</vt:lpstr>
      <vt:lpstr>Co jest nie tak z tym wykresem?</vt:lpstr>
      <vt:lpstr>Co jest nie tak z tym wykresem?</vt:lpstr>
      <vt:lpstr>Co jest nie tak z tym wykresem?</vt:lpstr>
      <vt:lpstr>Co jest nie tak z tym wykresem?</vt:lpstr>
      <vt:lpstr>Co jest nie tak z tym wykresem?</vt:lpstr>
      <vt:lpstr>Co jest nie tak z tym wykresem?</vt:lpstr>
      <vt:lpstr>Co jest nie tak z tym wykresem?</vt:lpstr>
      <vt:lpstr>Co jest nie tak z tym wykresem?</vt:lpstr>
      <vt:lpstr>Co jest nie tak z tym wykresem?</vt:lpstr>
      <vt:lpstr>Co jest nie tak z tym wykresem?</vt:lpstr>
      <vt:lpstr>O sztuce prezentowania danych:</vt:lpstr>
      <vt:lpstr>Źródła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prezentacji wyników</dc:title>
  <dc:creator>Wiola</dc:creator>
  <cp:lastModifiedBy>wiola</cp:lastModifiedBy>
  <cp:revision>138</cp:revision>
  <dcterms:created xsi:type="dcterms:W3CDTF">2015-01-03T16:25:26Z</dcterms:created>
  <dcterms:modified xsi:type="dcterms:W3CDTF">2016-12-03T20:13:50Z</dcterms:modified>
</cp:coreProperties>
</file>