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57" r:id="rId3"/>
    <p:sldId id="299" r:id="rId4"/>
    <p:sldId id="258" r:id="rId5"/>
    <p:sldId id="259" r:id="rId6"/>
    <p:sldId id="260" r:id="rId7"/>
    <p:sldId id="282" r:id="rId8"/>
    <p:sldId id="294" r:id="rId9"/>
    <p:sldId id="261" r:id="rId10"/>
    <p:sldId id="275" r:id="rId11"/>
    <p:sldId id="291" r:id="rId12"/>
    <p:sldId id="293" r:id="rId13"/>
    <p:sldId id="306" r:id="rId14"/>
    <p:sldId id="274" r:id="rId15"/>
    <p:sldId id="279" r:id="rId16"/>
    <p:sldId id="278" r:id="rId17"/>
    <p:sldId id="283" r:id="rId18"/>
    <p:sldId id="263" r:id="rId19"/>
    <p:sldId id="264" r:id="rId20"/>
    <p:sldId id="309" r:id="rId21"/>
    <p:sldId id="266" r:id="rId22"/>
    <p:sldId id="267" r:id="rId23"/>
    <p:sldId id="268" r:id="rId24"/>
    <p:sldId id="269" r:id="rId25"/>
    <p:sldId id="270" r:id="rId26"/>
    <p:sldId id="271" r:id="rId27"/>
    <p:sldId id="285" r:id="rId28"/>
    <p:sldId id="286" r:id="rId29"/>
    <p:sldId id="287" r:id="rId30"/>
    <p:sldId id="288" r:id="rId31"/>
    <p:sldId id="289" r:id="rId32"/>
    <p:sldId id="290" r:id="rId33"/>
    <p:sldId id="307" r:id="rId34"/>
    <p:sldId id="308" r:id="rId35"/>
    <p:sldId id="304" r:id="rId36"/>
    <p:sldId id="305" r:id="rId37"/>
    <p:sldId id="300" r:id="rId38"/>
    <p:sldId id="301" r:id="rId39"/>
    <p:sldId id="272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>
        <p:scale>
          <a:sx n="66" d="100"/>
          <a:sy n="66" d="100"/>
        </p:scale>
        <p:origin x="-150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6677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2018-12-18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2454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2018-12-18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19244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2018-12-18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01774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2018-12-18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59564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2018-12-18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21402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2018-12-18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15803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40678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9304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2437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004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2018-12-18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40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2018-12-18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3168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2018-12-18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1205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2018-12-18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3623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2018-12-18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439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2018-12-18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2329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6221E02-25CB-4963-84BC-0813985E7D90}" type="datetimeFigureOut">
              <a:rPr lang="pl-PL" smtClean="0"/>
              <a:pPr/>
              <a:t>2018-12-18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93980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muw.edu.pl/~biolmat/Dynam_po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Modele w epidemiologii</a:t>
            </a:r>
            <a:endParaRPr lang="en-US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 txBox="1">
            <a:spLocks noGrp="1"/>
          </p:cNvSpPr>
          <p:nvPr>
            <p:ph type="title"/>
          </p:nvPr>
        </p:nvSpPr>
        <p:spPr>
          <a:xfrm>
            <a:off x="683568" y="332656"/>
            <a:ext cx="7765322" cy="97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Model SIS</a:t>
            </a:r>
            <a:endParaRPr lang="pl-PL" sz="3200" dirty="0"/>
          </a:p>
        </p:txBody>
      </p:sp>
      <p:sp>
        <p:nvSpPr>
          <p:cNvPr id="5" name="Elipsa 4"/>
          <p:cNvSpPr/>
          <p:nvPr/>
        </p:nvSpPr>
        <p:spPr>
          <a:xfrm>
            <a:off x="2051720" y="1700808"/>
            <a:ext cx="1584176" cy="13681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5220072" y="1700808"/>
            <a:ext cx="172819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267744" y="184482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Klasa S:</a:t>
            </a:r>
          </a:p>
          <a:p>
            <a:r>
              <a:rPr lang="pl-PL" dirty="0" smtClean="0"/>
              <a:t>Osobniki zdrowe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508104" y="191683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Klasa I:</a:t>
            </a:r>
          </a:p>
          <a:p>
            <a:r>
              <a:rPr lang="pl-PL" dirty="0" smtClean="0"/>
              <a:t>Osobniki </a:t>
            </a:r>
          </a:p>
          <a:p>
            <a:r>
              <a:rPr lang="pl-PL" dirty="0" smtClean="0"/>
              <a:t>chore</a:t>
            </a:r>
            <a:endParaRPr lang="pl-PL" dirty="0"/>
          </a:p>
        </p:txBody>
      </p:sp>
      <p:cxnSp>
        <p:nvCxnSpPr>
          <p:cNvPr id="16" name="Łącznik prosty ze strzałką 15"/>
          <p:cNvCxnSpPr/>
          <p:nvPr/>
        </p:nvCxnSpPr>
        <p:spPr>
          <a:xfrm>
            <a:off x="3707904" y="1916832"/>
            <a:ext cx="158417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H="1">
            <a:off x="3635896" y="2996952"/>
            <a:ext cx="151216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3563888" y="3879046"/>
            <a:ext cx="2304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rSI</a:t>
            </a:r>
            <a:r>
              <a:rPr lang="pl-PL" dirty="0" smtClean="0"/>
              <a:t> – każdy zainfekowany (I) powoduje </a:t>
            </a:r>
            <a:r>
              <a:rPr lang="pl-PL" dirty="0" err="1" smtClean="0"/>
              <a:t>rS</a:t>
            </a:r>
            <a:r>
              <a:rPr lang="pl-PL" dirty="0" smtClean="0"/>
              <a:t> infekcji</a:t>
            </a:r>
          </a:p>
          <a:p>
            <a:r>
              <a:rPr lang="pl-PL" dirty="0" smtClean="0"/>
              <a:t>- infekcja rozprzestrzenia się przez kontakt</a:t>
            </a:r>
          </a:p>
          <a:p>
            <a:endParaRPr lang="pl-PL" dirty="0" smtClean="0"/>
          </a:p>
          <a:p>
            <a:r>
              <a:rPr lang="pl-PL" dirty="0" err="1" smtClean="0">
                <a:latin typeface="Calibri"/>
              </a:rPr>
              <a:t>αI</a:t>
            </a:r>
            <a:r>
              <a:rPr lang="pl-PL" dirty="0"/>
              <a:t> </a:t>
            </a:r>
            <a:r>
              <a:rPr lang="pl-PL" dirty="0" smtClean="0"/>
              <a:t>– frakcja osobników ozdrowiałych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3563888" y="299695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Zdrowienie</a:t>
            </a:r>
          </a:p>
          <a:p>
            <a:pPr algn="ctr"/>
            <a:r>
              <a:rPr lang="pl-PL" dirty="0" err="1" smtClean="0">
                <a:latin typeface="Calibri"/>
              </a:rPr>
              <a:t>αI</a:t>
            </a:r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5940152" y="4365104"/>
            <a:ext cx="2664296" cy="19888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5" name="Nawias klamrowy otwierający 24"/>
          <p:cNvSpPr/>
          <p:nvPr/>
        </p:nvSpPr>
        <p:spPr>
          <a:xfrm>
            <a:off x="6084168" y="4509120"/>
            <a:ext cx="216024" cy="16561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534" name="Picture 6" descr="Znalezione obrazy dla zapytania sis model scheme"/>
          <p:cNvPicPr>
            <a:picLocks noChangeAspect="1" noChangeArrowheads="1"/>
          </p:cNvPicPr>
          <p:nvPr/>
        </p:nvPicPr>
        <p:blipFill>
          <a:blip r:embed="rId2" cstate="print"/>
          <a:srcRect t="19687"/>
          <a:stretch>
            <a:fillRect/>
          </a:stretch>
        </p:blipFill>
        <p:spPr bwMode="auto">
          <a:xfrm>
            <a:off x="251520" y="4298214"/>
            <a:ext cx="3096344" cy="2267241"/>
          </a:xfrm>
          <a:prstGeom prst="rect">
            <a:avLst/>
          </a:prstGeom>
          <a:noFill/>
        </p:spPr>
      </p:pic>
      <p:sp>
        <p:nvSpPr>
          <p:cNvPr id="28" name="pole tekstowe 27"/>
          <p:cNvSpPr txBox="1"/>
          <p:nvPr/>
        </p:nvSpPr>
        <p:spPr>
          <a:xfrm>
            <a:off x="251520" y="350100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Realizacja dla parametrów</a:t>
            </a:r>
            <a:br>
              <a:rPr lang="pl-PL" dirty="0" smtClean="0"/>
            </a:br>
            <a:r>
              <a:rPr lang="pl-PL" dirty="0" err="1" smtClean="0"/>
              <a:t>r</a:t>
            </a:r>
            <a:r>
              <a:rPr lang="pl-PL" dirty="0" smtClean="0"/>
              <a:t> = 0.003 oraz </a:t>
            </a:r>
            <a:r>
              <a:rPr lang="el-GR" dirty="0" smtClean="0">
                <a:latin typeface="Calibri"/>
              </a:rPr>
              <a:t>α</a:t>
            </a:r>
            <a:r>
              <a:rPr lang="pl-PL" dirty="0" smtClean="0">
                <a:latin typeface="Calibri"/>
              </a:rPr>
              <a:t> = 0.1</a:t>
            </a:r>
          </a:p>
          <a:p>
            <a:r>
              <a:rPr lang="pl-PL" sz="1200" dirty="0" smtClean="0">
                <a:latin typeface="Calibri"/>
              </a:rPr>
              <a:t>(źródło:  </a:t>
            </a:r>
            <a:r>
              <a:rPr lang="pl-PL" sz="1200" dirty="0" err="1" smtClean="0">
                <a:latin typeface="Calibri"/>
              </a:rPr>
              <a:t>Pooley</a:t>
            </a:r>
            <a:r>
              <a:rPr lang="pl-PL" sz="1200" dirty="0" smtClean="0">
                <a:latin typeface="Calibri"/>
              </a:rPr>
              <a:t> i </a:t>
            </a:r>
            <a:r>
              <a:rPr lang="pl-PL" sz="1200" dirty="0" err="1" smtClean="0">
                <a:latin typeface="Calibri"/>
              </a:rPr>
              <a:t>wsp</a:t>
            </a:r>
            <a:r>
              <a:rPr lang="pl-PL" sz="1200" dirty="0" smtClean="0">
                <a:latin typeface="Calibri"/>
              </a:rPr>
              <a:t>., 2015)</a:t>
            </a:r>
            <a:endParaRPr lang="en-GB" sz="1200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5940152" y="38610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Równanie:</a:t>
            </a:r>
            <a:endParaRPr lang="en-GB" sz="1200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3707904" y="126876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Infekcja</a:t>
            </a:r>
          </a:p>
          <a:p>
            <a:pPr algn="ctr"/>
            <a:r>
              <a:rPr lang="pl-PL" dirty="0" err="1" smtClean="0"/>
              <a:t>rSI</a:t>
            </a:r>
            <a:endParaRPr lang="pl-PL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5868144" y="64886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 + I = N = </a:t>
            </a:r>
            <a:r>
              <a:rPr lang="pl-PL" dirty="0" err="1" smtClean="0"/>
              <a:t>constant</a:t>
            </a:r>
            <a:endParaRPr lang="en-GB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581128"/>
            <a:ext cx="2066925" cy="752475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5373216"/>
            <a:ext cx="1800225" cy="752475"/>
          </a:xfrm>
          <a:prstGeom prst="rect">
            <a:avLst/>
          </a:prstGeom>
          <a:noFill/>
        </p:spPr>
      </p:pic>
      <p:sp>
        <p:nvSpPr>
          <p:cNvPr id="24" name="pole tekstowe 23"/>
          <p:cNvSpPr txBox="1"/>
          <p:nvPr/>
        </p:nvSpPr>
        <p:spPr>
          <a:xfrm>
            <a:off x="7164288" y="151472"/>
            <a:ext cx="1979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 = stała liczebność populacji</a:t>
            </a:r>
          </a:p>
          <a:p>
            <a:r>
              <a:rPr lang="pl-PL" dirty="0" smtClean="0"/>
              <a:t>I </a:t>
            </a:r>
            <a:r>
              <a:rPr lang="pl-PL" dirty="0" err="1" smtClean="0"/>
              <a:t>i</a:t>
            </a:r>
            <a:r>
              <a:rPr lang="pl-PL" dirty="0" smtClean="0"/>
              <a:t> S to proporcje</a:t>
            </a:r>
          </a:p>
          <a:p>
            <a:r>
              <a:rPr lang="pl-PL" dirty="0" smtClean="0"/>
              <a:t>I + S = 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5125549"/>
          </a:xfrm>
        </p:spPr>
        <p:txBody>
          <a:bodyPr>
            <a:normAutofit/>
          </a:bodyPr>
          <a:lstStyle/>
          <a:p>
            <a:r>
              <a:rPr lang="pl-PL" dirty="0" smtClean="0"/>
              <a:t>Rozwiązujemy dla </a:t>
            </a:r>
            <a:r>
              <a:rPr lang="pl-PL" dirty="0" err="1" smtClean="0"/>
              <a:t>dI</a:t>
            </a:r>
            <a:r>
              <a:rPr lang="pl-PL" dirty="0" smtClean="0"/>
              <a:t>/</a:t>
            </a:r>
            <a:r>
              <a:rPr lang="pl-PL" dirty="0" err="1" smtClean="0"/>
              <a:t>dt</a:t>
            </a:r>
            <a:r>
              <a:rPr lang="pl-PL" dirty="0" smtClean="0"/>
              <a:t> = 0 jeżeli:</a:t>
            </a:r>
          </a:p>
          <a:p>
            <a:pPr lvl="1"/>
            <a:r>
              <a:rPr lang="pl-PL" dirty="0" smtClean="0"/>
              <a:t>I = 0</a:t>
            </a:r>
          </a:p>
          <a:p>
            <a:pPr lvl="1"/>
            <a:r>
              <a:rPr lang="pl-PL" dirty="0" smtClean="0"/>
              <a:t>I = N – </a:t>
            </a:r>
            <a:r>
              <a:rPr lang="el-GR" dirty="0" smtClean="0">
                <a:latin typeface="Calibri"/>
              </a:rPr>
              <a:t>α</a:t>
            </a:r>
            <a:r>
              <a:rPr lang="pl-PL" dirty="0" smtClean="0">
                <a:latin typeface="Calibri"/>
              </a:rPr>
              <a:t> / </a:t>
            </a:r>
            <a:r>
              <a:rPr lang="pl-PL" dirty="0" err="1" smtClean="0">
                <a:latin typeface="Calibri"/>
              </a:rPr>
              <a:t>r</a:t>
            </a:r>
            <a:endParaRPr lang="pl-PL" dirty="0" smtClean="0">
              <a:latin typeface="Calibri"/>
            </a:endParaRPr>
          </a:p>
          <a:p>
            <a:r>
              <a:rPr lang="pl-PL" b="1" dirty="0" smtClean="0"/>
              <a:t>Współczynnik reprodukcji infekcji (R</a:t>
            </a:r>
            <a:r>
              <a:rPr lang="pl-PL" b="1" baseline="-25000" dirty="0" smtClean="0"/>
              <a:t>0</a:t>
            </a:r>
            <a:r>
              <a:rPr lang="pl-PL" b="1" dirty="0" smtClean="0"/>
              <a:t>) </a:t>
            </a:r>
            <a:r>
              <a:rPr lang="pl-PL" dirty="0" smtClean="0"/>
              <a:t>– ile wtórnych zachorowań przypada na jedną chorą osobę wprowadzoną do danej populacji</a:t>
            </a:r>
          </a:p>
          <a:p>
            <a:pPr>
              <a:buNone/>
            </a:pPr>
            <a:r>
              <a:rPr lang="pl-PL" dirty="0" smtClean="0"/>
              <a:t>	gdzie N</a:t>
            </a:r>
            <a:r>
              <a:rPr lang="pl-PL" baseline="-25000" dirty="0" smtClean="0"/>
              <a:t>0</a:t>
            </a:r>
            <a:r>
              <a:rPr lang="pl-PL" dirty="0" smtClean="0"/>
              <a:t> = frakcja podatnych = S(0)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sp>
        <p:nvSpPr>
          <p:cNvPr id="4" name="Tytuł 3"/>
          <p:cNvSpPr txBox="1">
            <a:spLocks noGrp="1"/>
          </p:cNvSpPr>
          <p:nvPr>
            <p:ph type="title"/>
          </p:nvPr>
        </p:nvSpPr>
        <p:spPr>
          <a:xfrm>
            <a:off x="685346" y="556216"/>
            <a:ext cx="7765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Model SIS</a:t>
            </a:r>
            <a:br>
              <a:rPr lang="pl-PL" sz="3200" dirty="0" smtClean="0"/>
            </a:br>
            <a:r>
              <a:rPr lang="pl-PL" sz="3200" dirty="0" smtClean="0"/>
              <a:t>Stany równowagi</a:t>
            </a:r>
            <a:endParaRPr lang="pl-PL" sz="3200" dirty="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Prostokąt 6"/>
          <p:cNvSpPr/>
          <p:nvPr/>
        </p:nvSpPr>
        <p:spPr>
          <a:xfrm>
            <a:off x="1187624" y="4581128"/>
            <a:ext cx="1512168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4774282"/>
            <a:ext cx="1104900" cy="74295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2987824" y="4581128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/>
              </a:rPr>
              <a:t>R0 &lt; 1 – stabilny stan równowagi to I = 0</a:t>
            </a:r>
          </a:p>
          <a:p>
            <a:endParaRPr lang="pl-PL" sz="2000" dirty="0" smtClean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alibri"/>
            </a:endParaRPr>
          </a:p>
          <a:p>
            <a:pPr marL="0" lvl="1"/>
            <a:r>
              <a:rPr lang="pl-PL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/>
              </a:rPr>
              <a:t>R0 &gt; 1 – stabilny stan równowagi to I = N – </a:t>
            </a:r>
            <a:r>
              <a:rPr lang="el-GR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/>
              </a:rPr>
              <a:t>α</a:t>
            </a:r>
            <a:r>
              <a:rPr lang="pl-PL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/>
              </a:rPr>
              <a:t> / </a:t>
            </a:r>
            <a:r>
              <a:rPr lang="pl-PL" sz="2000" dirty="0" err="1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Calibri"/>
              </a:rPr>
              <a:t>r</a:t>
            </a:r>
            <a:endParaRPr lang="pl-PL" sz="2000" dirty="0" smtClean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Calibri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275856" y="5085184"/>
            <a:ext cx="77048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 smtClean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339752" y="479715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aseline="-25000" dirty="0" smtClean="0">
                <a:solidFill>
                  <a:schemeClr val="bg1"/>
                </a:solidFill>
              </a:rPr>
              <a:t>0</a:t>
            </a:r>
            <a:endParaRPr lang="en-US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110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Współczynnik reprodukcji infekcji (odnowienia):</a:t>
            </a:r>
            <a:endParaRPr lang="en-GB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79512" y="17008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Dla R</a:t>
            </a:r>
            <a:r>
              <a:rPr lang="pl-PL" baseline="-25000" dirty="0" smtClean="0"/>
              <a:t>0</a:t>
            </a:r>
            <a:r>
              <a:rPr lang="pl-PL" dirty="0" smtClean="0"/>
              <a:t> równego 2: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645024"/>
            <a:ext cx="71818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1547664" y="648866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Filmik: </a:t>
            </a:r>
            <a:r>
              <a:rPr lang="en-GB" dirty="0" smtClean="0"/>
              <a:t>https://www.youtube.com/watch?v=VrATMF_FB9M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Współczynnik reprodukcji infekcji (odnowienia)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06000">
              <a:buFont typeface="Wingdings 2" charset="2"/>
              <a:buChar char=""/>
            </a:pPr>
            <a:r>
              <a:rPr lang="pl-PL" dirty="0" smtClean="0"/>
              <a:t>Progowa wartość to 1 – przy R</a:t>
            </a:r>
            <a:r>
              <a:rPr lang="pl-PL" baseline="-25000" dirty="0" smtClean="0"/>
              <a:t>0</a:t>
            </a:r>
            <a:r>
              <a:rPr lang="pl-PL" dirty="0" smtClean="0"/>
              <a:t> równym 1 mamy do czynienia z chorobą endemiczną ciągle występującą w populacji</a:t>
            </a:r>
          </a:p>
          <a:p>
            <a:pPr marL="342900" lvl="1" indent="-306000">
              <a:buFont typeface="Wingdings 2" charset="2"/>
              <a:buChar char=""/>
            </a:pPr>
            <a:r>
              <a:rPr lang="pl-PL" dirty="0" smtClean="0"/>
              <a:t>Jeżeli R</a:t>
            </a:r>
            <a:r>
              <a:rPr lang="pl-PL" baseline="-25000" dirty="0" smtClean="0"/>
              <a:t>0</a:t>
            </a:r>
            <a:r>
              <a:rPr lang="pl-PL" dirty="0" smtClean="0"/>
              <a:t> jest powyżej 1 to epidemia się rozwija</a:t>
            </a:r>
          </a:p>
          <a:p>
            <a:pPr marL="342900" lvl="1" indent="-306000">
              <a:buFont typeface="Wingdings 2" charset="2"/>
              <a:buChar char=""/>
            </a:pPr>
            <a:r>
              <a:rPr lang="pl-PL" dirty="0" smtClean="0"/>
              <a:t>Jeżeli R</a:t>
            </a:r>
            <a:r>
              <a:rPr lang="pl-PL" baseline="-25000" dirty="0" smtClean="0"/>
              <a:t>0 </a:t>
            </a:r>
            <a:r>
              <a:rPr lang="pl-PL" dirty="0" smtClean="0"/>
              <a:t>jest poniżej 1 to epidemia wygasa.</a:t>
            </a:r>
          </a:p>
          <a:p>
            <a:pPr marL="342900" lvl="1" indent="-306000">
              <a:buFont typeface="Wingdings 2" charset="2"/>
              <a:buChar char=""/>
            </a:pPr>
            <a:endParaRPr lang="pl-PL" dirty="0" smtClean="0"/>
          </a:p>
          <a:p>
            <a:pPr marL="342900" lvl="1" indent="-306000">
              <a:buFont typeface="Wingdings 2" charset="2"/>
              <a:buChar char=""/>
            </a:pPr>
            <a:r>
              <a:rPr lang="pl-PL" b="1" dirty="0" smtClean="0"/>
              <a:t>Szczepienia pozwalają utrzymać R0  na poziomie poniżej 1 </a:t>
            </a:r>
            <a:r>
              <a:rPr lang="pl-PL" dirty="0" smtClean="0"/>
              <a:t>– zjawisko to nazywamy „odpornością zbiorową</a:t>
            </a:r>
          </a:p>
          <a:p>
            <a:pPr marL="342900" lvl="1" indent="-306000">
              <a:buFont typeface="Wingdings 2" charset="2"/>
              <a:buChar char=""/>
            </a:pPr>
            <a:r>
              <a:rPr lang="pl-PL" dirty="0" smtClean="0"/>
              <a:t>Model SIR oraz parametr R</a:t>
            </a:r>
            <a:r>
              <a:rPr lang="pl-PL" baseline="-25000" dirty="0" smtClean="0"/>
              <a:t>0</a:t>
            </a:r>
            <a:r>
              <a:rPr lang="pl-PL" dirty="0" smtClean="0"/>
              <a:t> może odpowiedzieć na pytanie – jaki % populacji powinien zostać zaszczepiony aby epidemia wygasła lub w ogóle się nie pojawiła?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1437" y="203089"/>
            <a:ext cx="5184576" cy="1699592"/>
          </a:xfrm>
        </p:spPr>
        <p:txBody>
          <a:bodyPr>
            <a:normAutofit/>
          </a:bodyPr>
          <a:lstStyle/>
          <a:p>
            <a:r>
              <a:rPr lang="pl-PL" dirty="0" smtClean="0"/>
              <a:t>Model SIR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679" y="2708920"/>
            <a:ext cx="8964488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Rozważamy izol</a:t>
            </a:r>
            <a:r>
              <a:rPr lang="pl-PL" dirty="0">
                <a:solidFill>
                  <a:schemeClr val="tx1">
                    <a:lumMod val="95000"/>
                  </a:schemeClr>
                </a:solidFill>
              </a:rPr>
              <a:t>owaną </a:t>
            </a:r>
            <a:r>
              <a:rPr lang="pl-PL" dirty="0"/>
              <a:t>populację, a w niej 3 grupy </a:t>
            </a:r>
            <a:r>
              <a:rPr lang="pl-PL" dirty="0" smtClean="0"/>
              <a:t>osobników:</a:t>
            </a:r>
          </a:p>
          <a:p>
            <a:r>
              <a:rPr lang="pl-PL" i="1" dirty="0" smtClean="0">
                <a:solidFill>
                  <a:srgbClr val="FF0000"/>
                </a:solidFill>
              </a:rPr>
              <a:t>S</a:t>
            </a:r>
            <a:r>
              <a:rPr lang="pl-PL" dirty="0" smtClean="0"/>
              <a:t> </a:t>
            </a:r>
            <a:r>
              <a:rPr lang="pl-PL" dirty="0"/>
              <a:t>- (ang. </a:t>
            </a:r>
            <a:r>
              <a:rPr lang="pl-PL" dirty="0" err="1"/>
              <a:t>susceptible</a:t>
            </a:r>
            <a:r>
              <a:rPr lang="pl-PL" dirty="0"/>
              <a:t>) </a:t>
            </a:r>
            <a:r>
              <a:rPr lang="pl-PL" dirty="0" smtClean="0"/>
              <a:t>grupa zdrowych diabłów tasmańskich, które są podatne na infekcję; </a:t>
            </a:r>
          </a:p>
          <a:p>
            <a:r>
              <a:rPr lang="pl-PL" i="1" dirty="0" smtClean="0">
                <a:solidFill>
                  <a:srgbClr val="FF0000"/>
                </a:solidFill>
              </a:rPr>
              <a:t>I</a:t>
            </a:r>
            <a:r>
              <a:rPr lang="pl-PL" dirty="0" smtClean="0"/>
              <a:t> - (ang</a:t>
            </a:r>
            <a:r>
              <a:rPr lang="pl-PL" dirty="0"/>
              <a:t>. </a:t>
            </a:r>
            <a:r>
              <a:rPr lang="pl-PL" dirty="0" err="1"/>
              <a:t>infected</a:t>
            </a:r>
            <a:r>
              <a:rPr lang="pl-PL" dirty="0"/>
              <a:t>) grupa </a:t>
            </a:r>
            <a:r>
              <a:rPr lang="pl-PL" dirty="0" smtClean="0"/>
              <a:t>chorych diabłów, które mogą zarażać zdrowe;</a:t>
            </a:r>
          </a:p>
          <a:p>
            <a:r>
              <a:rPr lang="pl-PL" i="1" dirty="0" smtClean="0">
                <a:solidFill>
                  <a:srgbClr val="FF0000"/>
                </a:solidFill>
              </a:rPr>
              <a:t>R</a:t>
            </a:r>
            <a:r>
              <a:rPr lang="pl-PL" dirty="0" smtClean="0"/>
              <a:t> </a:t>
            </a:r>
            <a:r>
              <a:rPr lang="pl-PL" dirty="0"/>
              <a:t>- (ang. </a:t>
            </a:r>
            <a:r>
              <a:rPr lang="pl-PL" dirty="0" err="1"/>
              <a:t>r</a:t>
            </a:r>
            <a:r>
              <a:rPr lang="pl-PL" dirty="0" err="1" smtClean="0"/>
              <a:t>esistant</a:t>
            </a:r>
            <a:r>
              <a:rPr lang="pl-PL" dirty="0" smtClean="0"/>
              <a:t> and </a:t>
            </a:r>
            <a:r>
              <a:rPr lang="pl-PL" dirty="0" err="1" smtClean="0"/>
              <a:t>removed</a:t>
            </a:r>
            <a:r>
              <a:rPr lang="pl-PL" dirty="0" smtClean="0"/>
              <a:t>) </a:t>
            </a:r>
            <a:r>
              <a:rPr lang="pl-PL" dirty="0"/>
              <a:t>grupa </a:t>
            </a:r>
            <a:r>
              <a:rPr lang="pl-PL" dirty="0" smtClean="0"/>
              <a:t>diabłów odpornych na raka oraz takich, które padły w wyniku choroby. </a:t>
            </a:r>
          </a:p>
          <a:p>
            <a:pPr algn="just"/>
            <a:r>
              <a:rPr lang="pl-PL" dirty="0" smtClean="0"/>
              <a:t>Wprowadźmy współczynniki</a:t>
            </a:r>
            <a:r>
              <a:rPr lang="pl-PL" dirty="0"/>
              <a:t>:</a:t>
            </a:r>
          </a:p>
          <a:p>
            <a:pPr lvl="1" algn="just"/>
            <a:r>
              <a:rPr lang="pl-PL" dirty="0"/>
              <a:t>tempo infekcji (</a:t>
            </a:r>
            <a:r>
              <a:rPr lang="pl-PL" dirty="0">
                <a:solidFill>
                  <a:srgbClr val="FF0000"/>
                </a:solidFill>
              </a:rPr>
              <a:t>r</a:t>
            </a:r>
            <a:r>
              <a:rPr lang="pl-PL" dirty="0"/>
              <a:t>)</a:t>
            </a:r>
            <a:r>
              <a:rPr lang="pl-PL" dirty="0">
                <a:solidFill>
                  <a:srgbClr val="FF0000"/>
                </a:solidFill>
              </a:rPr>
              <a:t> </a:t>
            </a:r>
          </a:p>
          <a:p>
            <a:pPr lvl="1" algn="just"/>
            <a:r>
              <a:rPr lang="pl-PL" dirty="0"/>
              <a:t>tempo zdrowienia (</a:t>
            </a:r>
            <a:r>
              <a:rPr lang="pl-PL" dirty="0">
                <a:solidFill>
                  <a:srgbClr val="FF0000"/>
                </a:solidFill>
              </a:rPr>
              <a:t>a</a:t>
            </a:r>
            <a:r>
              <a:rPr lang="pl-PL" dirty="0" smtClean="0"/>
              <a:t>)</a:t>
            </a:r>
            <a:endParaRPr lang="pl-PL" altLang="pl-PL" i="1" dirty="0">
              <a:ln>
                <a:noFill/>
              </a:ln>
              <a:effectLst/>
              <a:latin typeface="Cambria Math" panose="020405030504060302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4311" y="0"/>
            <a:ext cx="4237856" cy="270271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823892" y="-21566"/>
            <a:ext cx="65344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http://dinoanimals.pl/wp-content/uploads/2013/05/Diabe%C5%82-tasma%C5%84ski-DinoAnimals.pl-10.jpg</a:t>
            </a:r>
          </a:p>
        </p:txBody>
      </p:sp>
    </p:spTree>
    <p:extLst>
      <p:ext uri="{BB962C8B-B14F-4D97-AF65-F5344CB8AC3E}">
        <p14:creationId xmlns:p14="http://schemas.microsoft.com/office/powerpoint/2010/main" xmlns="" val="12888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1259632" y="2564904"/>
            <a:ext cx="1656184" cy="151216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995936" y="2564904"/>
            <a:ext cx="172819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547664" y="285293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Klasa S:</a:t>
            </a:r>
          </a:p>
          <a:p>
            <a:r>
              <a:rPr lang="pl-PL" dirty="0" smtClean="0"/>
              <a:t>Osobniki zdrowe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355976" y="285293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Klasa I:</a:t>
            </a:r>
          </a:p>
          <a:p>
            <a:r>
              <a:rPr lang="pl-PL" dirty="0" smtClean="0"/>
              <a:t>Osobniki </a:t>
            </a:r>
          </a:p>
          <a:p>
            <a:r>
              <a:rPr lang="pl-PL" dirty="0" smtClean="0"/>
              <a:t>chore</a:t>
            </a:r>
            <a:endParaRPr lang="pl-PL" dirty="0"/>
          </a:p>
        </p:txBody>
      </p:sp>
      <p:cxnSp>
        <p:nvCxnSpPr>
          <p:cNvPr id="16" name="Łącznik prosty ze strzałką 15"/>
          <p:cNvCxnSpPr/>
          <p:nvPr/>
        </p:nvCxnSpPr>
        <p:spPr>
          <a:xfrm>
            <a:off x="3059832" y="3356992"/>
            <a:ext cx="8640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2987824" y="2204864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tempo</a:t>
            </a:r>
          </a:p>
          <a:p>
            <a:r>
              <a:rPr lang="pl-PL" dirty="0" smtClean="0"/>
              <a:t>infekcji</a:t>
            </a:r>
          </a:p>
          <a:p>
            <a:pPr algn="ctr"/>
            <a:r>
              <a:rPr lang="pl-PL" b="1" dirty="0" err="1" smtClean="0"/>
              <a:t>r</a:t>
            </a:r>
            <a:endParaRPr lang="pl-PL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5508104" y="1988840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tempo zdrowienia (lub do zgonu)</a:t>
            </a:r>
          </a:p>
          <a:p>
            <a:pPr algn="ctr"/>
            <a:r>
              <a:rPr lang="pl-PL" b="1" dirty="0" smtClean="0"/>
              <a:t>a</a:t>
            </a:r>
            <a:endParaRPr lang="pl-PL" b="1" dirty="0"/>
          </a:p>
        </p:txBody>
      </p:sp>
      <p:cxnSp>
        <p:nvCxnSpPr>
          <p:cNvPr id="26" name="Łącznik prosty ze strzałką 25"/>
          <p:cNvCxnSpPr/>
          <p:nvPr/>
        </p:nvCxnSpPr>
        <p:spPr>
          <a:xfrm flipV="1">
            <a:off x="5796136" y="3429000"/>
            <a:ext cx="855712" cy="83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a 24"/>
          <p:cNvSpPr/>
          <p:nvPr/>
        </p:nvSpPr>
        <p:spPr>
          <a:xfrm>
            <a:off x="6948264" y="2636912"/>
            <a:ext cx="172819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/>
          <p:cNvSpPr txBox="1"/>
          <p:nvPr/>
        </p:nvSpPr>
        <p:spPr>
          <a:xfrm>
            <a:off x="7236296" y="2804735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Klasa R:</a:t>
            </a:r>
          </a:p>
          <a:p>
            <a:r>
              <a:rPr lang="pl-PL" dirty="0" smtClean="0"/>
              <a:t>Osobniki  odporne lub </a:t>
            </a:r>
            <a:r>
              <a:rPr lang="pl-PL" dirty="0" err="1" smtClean="0"/>
              <a:t>padłe</a:t>
            </a:r>
            <a:endParaRPr lang="pl-PL" dirty="0" smtClean="0"/>
          </a:p>
        </p:txBody>
      </p:sp>
      <p:sp>
        <p:nvSpPr>
          <p:cNvPr id="30" name="pole tekstowe 29"/>
          <p:cNvSpPr txBox="1"/>
          <p:nvPr/>
        </p:nvSpPr>
        <p:spPr>
          <a:xfrm>
            <a:off x="755576" y="4581128"/>
            <a:ext cx="7416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r</a:t>
            </a:r>
            <a:r>
              <a:rPr lang="pl-PL" dirty="0" smtClean="0"/>
              <a:t> = częstość kontaktu * prawdopodobieństwo zarażenia</a:t>
            </a:r>
          </a:p>
          <a:p>
            <a:r>
              <a:rPr lang="pl-PL" dirty="0" smtClean="0"/>
              <a:t>Zakładamy, że:</a:t>
            </a:r>
          </a:p>
          <a:p>
            <a:pPr>
              <a:buFontTx/>
              <a:buChar char="-"/>
            </a:pPr>
            <a:r>
              <a:rPr lang="pl-PL" dirty="0" smtClean="0"/>
              <a:t> liczebność populacji nie zmienia się – brak naturalnych procesów rozrodczości i śmiertelności</a:t>
            </a:r>
          </a:p>
          <a:p>
            <a:pPr>
              <a:buFontTx/>
              <a:buChar char="-"/>
            </a:pPr>
            <a:r>
              <a:rPr lang="pl-PL" dirty="0" smtClean="0"/>
              <a:t> osobniki nie przemieszczają się – brak migracji</a:t>
            </a:r>
          </a:p>
          <a:p>
            <a:endParaRPr lang="pl-PL" dirty="0" smtClean="0"/>
          </a:p>
          <a:p>
            <a:r>
              <a:rPr lang="pl-PL" dirty="0" smtClean="0"/>
              <a:t> </a:t>
            </a:r>
            <a:endParaRPr lang="en-GB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827584" y="548680"/>
            <a:ext cx="74888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Model SIR</a:t>
            </a:r>
          </a:p>
          <a:p>
            <a:r>
              <a:rPr lang="pl-PL" sz="2000" dirty="0" smtClean="0"/>
              <a:t>Uwzględnia nabywanie odporności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Model SIR </a:t>
            </a:r>
            <a:endParaRPr lang="en-GB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4653136"/>
            <a:ext cx="1400175" cy="752475"/>
          </a:xfrm>
          <a:prstGeom prst="rect">
            <a:avLst/>
          </a:prstGeom>
          <a:noFill/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4509120"/>
            <a:ext cx="1800225" cy="752475"/>
          </a:xfrm>
          <a:prstGeom prst="rect">
            <a:avLst/>
          </a:prstGeom>
          <a:noFill/>
        </p:spPr>
      </p:pic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2051720" y="2348880"/>
            <a:ext cx="3024336" cy="38164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852936"/>
            <a:ext cx="1400175" cy="752475"/>
          </a:xfrm>
          <a:prstGeom prst="rect">
            <a:avLst/>
          </a:prstGeom>
          <a:noFill/>
        </p:spPr>
      </p:pic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3861048"/>
            <a:ext cx="1800225" cy="752475"/>
          </a:xfrm>
          <a:prstGeom prst="rect">
            <a:avLst/>
          </a:prstGeom>
          <a:noFill/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797152"/>
            <a:ext cx="1085850" cy="752475"/>
          </a:xfrm>
          <a:prstGeom prst="rect">
            <a:avLst/>
          </a:prstGeom>
          <a:noFill/>
        </p:spPr>
      </p:pic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Nawias klamrowy otwierający 31"/>
          <p:cNvSpPr/>
          <p:nvPr/>
        </p:nvSpPr>
        <p:spPr>
          <a:xfrm>
            <a:off x="2411760" y="2708920"/>
            <a:ext cx="216024" cy="3024336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1520" y="634125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S(t) + I(t) + R(t) = 1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5516488" y="2132523"/>
            <a:ext cx="33123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Uproszczony model po podzieleniu przez N:</a:t>
            </a:r>
          </a:p>
          <a:p>
            <a:endParaRPr lang="pl-PL" sz="2400" dirty="0" smtClean="0"/>
          </a:p>
          <a:p>
            <a:r>
              <a:rPr lang="pl-PL" sz="2400" dirty="0" smtClean="0"/>
              <a:t>S = </a:t>
            </a:r>
            <a:r>
              <a:rPr lang="pl-PL" sz="2400" dirty="0" err="1" smtClean="0"/>
              <a:t>S</a:t>
            </a:r>
            <a:r>
              <a:rPr lang="pl-PL" sz="2400" dirty="0" smtClean="0"/>
              <a:t>(t)</a:t>
            </a:r>
            <a:br>
              <a:rPr lang="pl-PL" sz="2400" dirty="0" smtClean="0"/>
            </a:br>
            <a:r>
              <a:rPr lang="pl-PL" sz="2000" dirty="0" smtClean="0"/>
              <a:t>udział procentowy osobników zdrowych </a:t>
            </a:r>
          </a:p>
          <a:p>
            <a:endParaRPr lang="pl-PL" sz="2000" dirty="0" smtClean="0"/>
          </a:p>
          <a:p>
            <a:r>
              <a:rPr lang="pl-PL" sz="2400" dirty="0" smtClean="0"/>
              <a:t>I = </a:t>
            </a:r>
            <a:r>
              <a:rPr lang="pl-PL" sz="2400" dirty="0" err="1" smtClean="0"/>
              <a:t>I</a:t>
            </a:r>
            <a:r>
              <a:rPr lang="pl-PL" sz="2400" dirty="0" smtClean="0"/>
              <a:t>(t)</a:t>
            </a:r>
            <a:br>
              <a:rPr lang="pl-PL" sz="2400" dirty="0" smtClean="0"/>
            </a:br>
            <a:r>
              <a:rPr lang="pl-PL" sz="2000" dirty="0" smtClean="0"/>
              <a:t>udział procentowy osobników chorych </a:t>
            </a:r>
          </a:p>
          <a:p>
            <a:endParaRPr lang="pl-PL" sz="2000" dirty="0" smtClean="0"/>
          </a:p>
          <a:p>
            <a:r>
              <a:rPr lang="pl-PL" sz="2400" dirty="0" smtClean="0"/>
              <a:t>R = </a:t>
            </a:r>
            <a:r>
              <a:rPr lang="pl-PL" sz="2400" dirty="0" err="1" smtClean="0"/>
              <a:t>R</a:t>
            </a:r>
            <a:r>
              <a:rPr lang="pl-PL" sz="2400" dirty="0" smtClean="0"/>
              <a:t>(t)</a:t>
            </a:r>
          </a:p>
          <a:p>
            <a:r>
              <a:rPr lang="pl-PL" sz="2000" dirty="0" smtClean="0"/>
              <a:t>udział procentowy osobników odpornych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107504" y="2420888"/>
            <a:ext cx="18722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Warunki początkowe:</a:t>
            </a:r>
          </a:p>
          <a:p>
            <a:r>
              <a:rPr lang="pl-PL" sz="2000" dirty="0" smtClean="0"/>
              <a:t>S(t=0) = S(0)</a:t>
            </a:r>
          </a:p>
          <a:p>
            <a:r>
              <a:rPr lang="pl-PL" sz="2000" dirty="0" smtClean="0"/>
              <a:t>I(t=0) = I(0)</a:t>
            </a:r>
            <a:endParaRPr lang="en-GB" sz="2000" dirty="0" smtClean="0"/>
          </a:p>
          <a:p>
            <a:r>
              <a:rPr lang="pl-PL" sz="2000" dirty="0" smtClean="0"/>
              <a:t>R(t=0) = R(0)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Brak rozwiązania analitycznego!</a:t>
            </a: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Założenia modelu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346" y="1732451"/>
            <a:ext cx="7765322" cy="3064702"/>
          </a:xfrm>
        </p:spPr>
        <p:txBody>
          <a:bodyPr/>
          <a:lstStyle/>
          <a:p>
            <a:r>
              <a:rPr lang="pl-PL" dirty="0" smtClean="0"/>
              <a:t>Przyrost w grupie osobników zainfekowanych </a:t>
            </a:r>
            <a:r>
              <a:rPr lang="pl-PL" b="1" dirty="0" smtClean="0"/>
              <a:t>jest proporcjonalny do ilości osobników zainfekowanych </a:t>
            </a:r>
            <a:r>
              <a:rPr lang="pl-PL" dirty="0" smtClean="0"/>
              <a:t>i do ilości podatnych — </a:t>
            </a:r>
            <a:r>
              <a:rPr lang="pl-PL" b="1" dirty="0" err="1" smtClean="0">
                <a:solidFill>
                  <a:srgbClr val="FF0000"/>
                </a:solidFill>
              </a:rPr>
              <a:t>rIS</a:t>
            </a:r>
            <a:endParaRPr lang="pl-PL" b="1" dirty="0" smtClean="0">
              <a:solidFill>
                <a:srgbClr val="FF0000"/>
              </a:solidFill>
            </a:endParaRPr>
          </a:p>
          <a:p>
            <a:r>
              <a:rPr lang="pl-PL" dirty="0" smtClean="0"/>
              <a:t>Przyrost osobników ozdrowiałych jest wprost proporcjonalny do ilości aktualnie chorych — </a:t>
            </a:r>
            <a:r>
              <a:rPr lang="pl-PL" b="1" dirty="0" err="1" smtClean="0">
                <a:solidFill>
                  <a:srgbClr val="FF0000"/>
                </a:solidFill>
              </a:rPr>
              <a:t>aI</a:t>
            </a:r>
            <a:r>
              <a:rPr lang="pl-PL" dirty="0" smtClean="0"/>
              <a:t>, gdzie a &gt; 0</a:t>
            </a:r>
          </a:p>
          <a:p>
            <a:r>
              <a:rPr lang="pl-PL" dirty="0" smtClean="0"/>
              <a:t>Nie uwzględniamy okresu inkubacji — osobnik podatny, który się zaraził zaczyna chorować i </a:t>
            </a:r>
            <a:r>
              <a:rPr lang="pl-PL" dirty="0" err="1" smtClean="0"/>
              <a:t>zarażąć</a:t>
            </a:r>
            <a:r>
              <a:rPr lang="pl-PL" dirty="0" smtClean="0"/>
              <a:t> natychmiast</a:t>
            </a:r>
          </a:p>
          <a:p>
            <a:r>
              <a:rPr lang="pl-PL" dirty="0" smtClean="0"/>
              <a:t>Każdy typ osobnika ma jednakowe prawdopodobieństwo spotkania osobnika innego typu. </a:t>
            </a:r>
            <a:endParaRPr lang="en-GB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5129897"/>
            <a:ext cx="8748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Dane początkowe bez odporności:</a:t>
            </a:r>
          </a:p>
          <a:p>
            <a:r>
              <a:rPr lang="pt-BR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S(0) = S0 &gt; 0</a:t>
            </a:r>
            <a:r>
              <a:rPr lang="pl-PL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        - w populacji są osobniki zdrowe </a:t>
            </a:r>
          </a:p>
          <a:p>
            <a:r>
              <a:rPr lang="pt-BR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I(0) = I0 &gt; 0 </a:t>
            </a:r>
            <a:r>
              <a:rPr lang="pl-PL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        - w populacji są osobniki chore </a:t>
            </a:r>
          </a:p>
          <a:p>
            <a:r>
              <a:rPr lang="pt-BR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R(0) = 0</a:t>
            </a:r>
            <a:r>
              <a:rPr lang="pl-PL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	   - zakładamy że na początku nie ma osobników odpornych</a:t>
            </a:r>
            <a:endParaRPr lang="en-GB" sz="2000" dirty="0" smtClean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685346" y="18864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 smtClean="0"/>
              <a:t>Uzasadnienia równań: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Symbol zastępczy zawartości 2"/>
              <p:cNvSpPr txBox="1">
                <a:spLocks/>
              </p:cNvSpPr>
              <p:nvPr/>
            </p:nvSpPr>
            <p:spPr>
              <a:xfrm>
                <a:off x="358125" y="1412776"/>
                <a:ext cx="8419764" cy="4896544"/>
              </a:xfrm>
              <a:prstGeom prst="rect">
                <a:avLst/>
              </a:prstGeom>
              <a:effectLst>
                <a:outerShdw blurRad="25400" dir="17880000">
                  <a:srgbClr val="000000">
                    <a:alpha val="46000"/>
                  </a:srgbClr>
                </a:outerShdw>
              </a:effectLst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20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2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8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02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6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8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674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0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40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278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10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pl-PL" altLang="pl-PL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𝑑𝑆</m:t>
                        </m:r>
                      </m:num>
                      <m:den>
                        <m: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=−</m:t>
                    </m:r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𝑟𝑆𝐼</m:t>
                    </m:r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 smtClean="0">
                    <a:solidFill>
                      <a:srgbClr val="FF0000"/>
                    </a:solidFill>
                  </a:rPr>
                  <a:t>  </a:t>
                </a:r>
                <a:r>
                  <a:rPr lang="pl-PL" dirty="0" smtClean="0"/>
                  <a:t>Ujemny współczynnik (</a:t>
                </a:r>
                <a:r>
                  <a:rPr lang="pl-PL" dirty="0" smtClean="0">
                    <a:solidFill>
                      <a:srgbClr val="FF0000"/>
                    </a:solidFill>
                  </a:rPr>
                  <a:t>r</a:t>
                </a:r>
                <a:r>
                  <a:rPr lang="pl-PL" dirty="0" smtClean="0"/>
                  <a:t>) wskazuje, że funkcja jest malejąca - liczba diabłów tasmańskich podatnych (</a:t>
                </a:r>
                <a:r>
                  <a:rPr lang="pl-PL" dirty="0" smtClean="0">
                    <a:solidFill>
                      <a:srgbClr val="FF0000"/>
                    </a:solidFill>
                  </a:rPr>
                  <a:t>S</a:t>
                </a:r>
                <a:r>
                  <a:rPr lang="pl-PL" dirty="0" smtClean="0"/>
                  <a:t>) zmniejsza się, ponieważ wciąż zarażane są nowe. Dodatkowo tempo ubytku osobników z tej grupy zależy wprost proporcjonalnie od rosnącej liczby chorych zwierząt.</a:t>
                </a:r>
              </a:p>
              <a:p>
                <a:pPr algn="just"/>
                <a:r>
                  <a:rPr lang="pl-PL" altLang="pl-PL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l-PL" altLang="pl-PL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𝑟𝑆𝐼</m:t>
                    </m:r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𝑎𝐼</m:t>
                    </m:r>
                    <m:r>
                      <a:rPr lang="pl-PL" altLang="pl-PL" b="0" i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 smtClean="0">
                    <a:solidFill>
                      <a:srgbClr val="FF0000"/>
                    </a:solidFill>
                  </a:rPr>
                  <a:t>  </a:t>
                </a:r>
                <a:r>
                  <a:rPr lang="pl-PL" dirty="0" smtClean="0"/>
                  <a:t>Drugie z równań mówi nam, iż liczba zwierząt chorych może zmieniać się dwojako; </a:t>
                </a:r>
              </a:p>
              <a:p>
                <a:pPr lvl="1" algn="just"/>
                <a:r>
                  <a:rPr lang="pl-PL" dirty="0" smtClean="0"/>
                  <a:t>jeżeli wyraz po prawej stronie równania jest dodatni, to liczba chorych rośnie</a:t>
                </a:r>
              </a:p>
              <a:p>
                <a:pPr lvl="1" algn="just"/>
                <a:r>
                  <a:rPr lang="pl-PL" dirty="0" smtClean="0"/>
                  <a:t>jeżeli wyraz ten jest ujemny, spada liczba zainfekowanych diabłów.</a:t>
                </a: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pl-PL" altLang="pl-PL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𝑑𝑅</m:t>
                        </m:r>
                      </m:num>
                      <m:den>
                        <m: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𝑎𝐼</m:t>
                    </m:r>
                  </m:oMath>
                </a14:m>
                <a:r>
                  <a:rPr lang="pl-PL" altLang="pl-PL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Open Sans"/>
                  </a:rPr>
                  <a:t>   </a:t>
                </a:r>
                <a:r>
                  <a:rPr lang="pl-PL" altLang="pl-PL" dirty="0" smtClean="0"/>
                  <a:t>Pochodna ostatniego równania jest dodatnia a to oznacza, iż liczba osobników zmarłych lub wyzdrowiałych (</a:t>
                </a:r>
                <a:r>
                  <a:rPr lang="pl-PL" altLang="pl-PL" dirty="0" smtClean="0">
                    <a:solidFill>
                      <a:srgbClr val="FF0000"/>
                    </a:solidFill>
                  </a:rPr>
                  <a:t>R</a:t>
                </a:r>
                <a:r>
                  <a:rPr lang="pl-PL" altLang="pl-PL" dirty="0" smtClean="0"/>
                  <a:t>) rośnie.</a:t>
                </a:r>
                <a:endParaRPr lang="pl-PL" altLang="pl-PL" dirty="0">
                  <a:ln>
                    <a:noFill/>
                  </a:ln>
                  <a:solidFill>
                    <a:srgbClr val="000000"/>
                  </a:solidFill>
                  <a:effectLst/>
                  <a:latin typeface="Open Sans"/>
                </a:endParaRPr>
              </a:p>
              <a:p>
                <a:endParaRPr lang="pl-PL" altLang="pl-PL" dirty="0">
                  <a:ln>
                    <a:noFill/>
                  </a:ln>
                  <a:solidFill>
                    <a:srgbClr val="000000"/>
                  </a:solidFill>
                  <a:effectLst/>
                  <a:latin typeface="Open Sans"/>
                </a:endParaRPr>
              </a:p>
              <a:p>
                <a:pPr marL="36900" indent="0">
                  <a:buNone/>
                </a:pPr>
                <a:endParaRPr lang="pl-PL" altLang="pl-PL" sz="3600" dirty="0">
                  <a:ln>
                    <a:noFill/>
                  </a:ln>
                  <a:solidFill>
                    <a:srgbClr val="000000"/>
                  </a:solidFill>
                  <a:effectLst/>
                  <a:latin typeface="Open Sans"/>
                </a:endParaRPr>
              </a:p>
              <a:p>
                <a:pPr marL="36900" indent="0">
                  <a:buNone/>
                </a:pPr>
                <a:endParaRPr lang="pl-PL" altLang="pl-PL" sz="3600" dirty="0">
                  <a:ln>
                    <a:noFill/>
                  </a:ln>
                  <a:solidFill>
                    <a:srgbClr val="000000"/>
                  </a:solidFill>
                  <a:effectLst/>
                  <a:latin typeface="Open Sans"/>
                </a:endParaRPr>
              </a:p>
              <a:p>
                <a:endParaRPr lang="pl-PL" dirty="0"/>
              </a:p>
            </p:txBody>
          </p:sp>
        </mc:Choice>
        <mc:Fallback>
          <p:sp>
            <p:nvSpPr>
              <p:cNvPr id="8" name="Symbol zastępczy zawartości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25" y="1412776"/>
                <a:ext cx="8419764" cy="489654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  <a:effectLst>
                <a:outerShdw blurRad="25400" dir="17880000">
                  <a:srgbClr val="000000">
                    <a:alpha val="46000"/>
                  </a:srgbClr>
                </a:outerShd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660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685346" y="18864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 smtClean="0"/>
              <a:t>Uzasadnienia równań: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Symbol zastępczy zawartości 2"/>
              <p:cNvSpPr txBox="1">
                <a:spLocks/>
              </p:cNvSpPr>
              <p:nvPr/>
            </p:nvSpPr>
            <p:spPr>
              <a:xfrm>
                <a:off x="660869" y="1772816"/>
                <a:ext cx="7814275" cy="4464496"/>
              </a:xfrm>
              <a:prstGeom prst="rect">
                <a:avLst/>
              </a:prstGeom>
              <a:effectLst>
                <a:outerShdw blurRad="25400" dir="17880000">
                  <a:srgbClr val="000000">
                    <a:alpha val="46000"/>
                  </a:srgbClr>
                </a:outerShdw>
              </a:effectLst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20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2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8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02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6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8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674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0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40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278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10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pl-PL" dirty="0" smtClean="0"/>
                  <a:t>Jeżeli dodamy do siebie wszystkie trzy równania, to :</a:t>
                </a:r>
              </a:p>
              <a:p>
                <a:pPr marL="36900" indent="0" algn="just">
                  <a:buNone/>
                </a:pPr>
                <a:endParaRPr lang="pl-PL" dirty="0" smtClean="0"/>
              </a:p>
              <a:p>
                <a:pPr marL="3690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altLang="pl-PL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altLang="pl-PL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pl-PL" altLang="pl-PL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l-PL" altLang="pl-PL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l-PL" altLang="pl-PL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altLang="pl-PL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pl-PL" altLang="pl-PL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l-PL" altLang="pl-PL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l-PL" altLang="pl-PL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altLang="pl-PL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pl-PL" altLang="pl-PL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l-PL" altLang="pl-PL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altLang="pl-PL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altLang="pl-PL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l-PL" altLang="pl-PL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l-PL" altLang="pl-PL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l-PL" altLang="pl-PL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altLang="pl-PL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pl-PL" altLang="pl-PL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l-PL" altLang="pl-PL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pl-PL" altLang="pl-PL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l-PL" altLang="pl-PL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l-PL" altLang="pl-PL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l-PL" altLang="pl-PL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𝑟𝑆𝐼</m:t>
                      </m:r>
                      <m:r>
                        <a:rPr lang="pl-PL" altLang="pl-PL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l-PL" altLang="pl-PL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𝑟𝑆𝐼</m:t>
                      </m:r>
                      <m:r>
                        <a:rPr lang="pl-PL" altLang="pl-PL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altLang="pl-PL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𝑎𝐼</m:t>
                      </m:r>
                      <m:r>
                        <a:rPr lang="pl-PL" altLang="pl-PL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l-PL" altLang="pl-PL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𝑎𝐼</m:t>
                      </m:r>
                      <m:r>
                        <a:rPr lang="pl-PL" altLang="pl-PL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=0  </m:t>
                      </m:r>
                    </m:oMath>
                  </m:oMathPara>
                </a14:m>
                <a:endParaRPr lang="pl-PL" altLang="pl-PL" dirty="0">
                  <a:ln>
                    <a:noFill/>
                  </a:ln>
                  <a:solidFill>
                    <a:srgbClr val="FF0000"/>
                  </a:solidFill>
                  <a:effectLst/>
                  <a:latin typeface="Cambria Math" panose="02040503050406030204" pitchFamily="18" charset="0"/>
                </a:endParaRPr>
              </a:p>
              <a:p>
                <a:pPr marL="36900" indent="0" algn="just">
                  <a:buNone/>
                </a:pPr>
                <a14:m>
                  <m:oMath xmlns:m="http://schemas.openxmlformats.org/officeDocument/2006/math">
                    <m:r>
                      <a:rPr lang="pl-PL" altLang="pl-PL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pl-PL" altLang="pl-PL" b="0" i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altLang="pl-PL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⇒  </m:t>
                    </m:r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𝐼</m:t>
                    </m:r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𝑅</m:t>
                    </m:r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.  ⇒  </m:t>
                    </m:r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.=</m:t>
                    </m:r>
                    <m:sSub>
                      <m:sSubPr>
                        <m:ctrlP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l-PL" dirty="0"/>
                  <a:t> </a:t>
                </a:r>
                <a:endParaRPr lang="pl-PL" sz="4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Open Sans"/>
                </a:endParaRPr>
              </a:p>
              <a:p>
                <a:pPr marL="36900" indent="0" algn="just">
                  <a:buNone/>
                </a:pPr>
                <a:endParaRPr lang="pl-PL" dirty="0" smtClean="0"/>
              </a:p>
              <a:p>
                <a:pPr algn="just"/>
                <a:r>
                  <a:rPr lang="pl-PL" dirty="0" smtClean="0"/>
                  <a:t>Oznacza to, że całkowita liczba osobników populacji nie zmieni się w czasie</a:t>
                </a:r>
              </a:p>
              <a:p>
                <a:pPr algn="just"/>
                <a:r>
                  <a:rPr lang="pl-PL" dirty="0" smtClean="0"/>
                  <a:t>Zapisujemy ją: </a:t>
                </a:r>
                <a14:m>
                  <m:oMath xmlns:m="http://schemas.openxmlformats.org/officeDocument/2006/math"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altLang="pl-PL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altLang="pl-PL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altLang="pl-PL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pl-PL" dirty="0" smtClean="0"/>
                  <a:t> w początkowej chwili czasu.</a:t>
                </a:r>
              </a:p>
              <a:p>
                <a:pPr marL="36900" indent="0" algn="just">
                  <a:buNone/>
                </a:pPr>
                <a:endParaRPr lang="pl-PL" altLang="pl-PL" dirty="0">
                  <a:ln>
                    <a:noFill/>
                  </a:ln>
                  <a:solidFill>
                    <a:srgbClr val="000000"/>
                  </a:solidFill>
                  <a:effectLst/>
                  <a:latin typeface="Open Sans"/>
                </a:endParaRPr>
              </a:p>
            </p:txBody>
          </p:sp>
        </mc:Choice>
        <mc:Fallback>
          <p:sp>
            <p:nvSpPr>
              <p:cNvPr id="8" name="Symbol zastępczy zawartości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69" y="1772816"/>
                <a:ext cx="7814275" cy="446449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  <a:effectLst>
                <a:outerShdw blurRad="25400" dir="17880000">
                  <a:srgbClr val="000000">
                    <a:alpha val="46000"/>
                  </a:srgbClr>
                </a:outerShd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8792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8551" y="-63513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CZYM JEST EPIDEMIA?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124744"/>
            <a:ext cx="7560840" cy="4680520"/>
          </a:xfrm>
        </p:spPr>
        <p:txBody>
          <a:bodyPr>
            <a:normAutofit/>
          </a:bodyPr>
          <a:lstStyle/>
          <a:p>
            <a:r>
              <a:rPr lang="pl-PL" b="1" dirty="0">
                <a:effectLst/>
              </a:rPr>
              <a:t>E</a:t>
            </a:r>
            <a:r>
              <a:rPr lang="pl-PL" b="1" dirty="0" smtClean="0">
                <a:effectLst/>
              </a:rPr>
              <a:t>pidemia</a:t>
            </a:r>
            <a:r>
              <a:rPr lang="pl-PL" b="1" dirty="0">
                <a:effectLst/>
              </a:rPr>
              <a:t> </a:t>
            </a:r>
            <a:r>
              <a:rPr lang="pl-PL" dirty="0">
                <a:effectLst/>
              </a:rPr>
              <a:t>[gr</a:t>
            </a:r>
            <a:r>
              <a:rPr lang="pl-PL" dirty="0" smtClean="0">
                <a:effectLst/>
              </a:rPr>
              <a:t>.], </a:t>
            </a:r>
            <a:r>
              <a:rPr lang="pl-PL" i="1" dirty="0" smtClean="0">
                <a:effectLst/>
              </a:rPr>
              <a:t>med</a:t>
            </a:r>
            <a:r>
              <a:rPr lang="pl-PL" i="1" dirty="0">
                <a:effectLst/>
              </a:rPr>
              <a:t>. wystąpienie </a:t>
            </a:r>
            <a:r>
              <a:rPr lang="pl-PL" i="1" dirty="0" smtClean="0">
                <a:effectLst/>
              </a:rPr>
              <a:t> zachorowań </a:t>
            </a:r>
            <a:r>
              <a:rPr lang="pl-PL" i="1" dirty="0">
                <a:effectLst/>
              </a:rPr>
              <a:t>na określoną chorobę w określonym czasie i na określonym terenie w liczbie przypadków </a:t>
            </a:r>
            <a:r>
              <a:rPr lang="pl-PL" b="1" i="1" dirty="0">
                <a:effectLst/>
              </a:rPr>
              <a:t>większej niż </a:t>
            </a:r>
            <a:r>
              <a:rPr lang="pl-PL" b="1" i="1" dirty="0" smtClean="0">
                <a:effectLst/>
              </a:rPr>
              <a:t>przeciętnie </a:t>
            </a:r>
            <a:r>
              <a:rPr lang="pl-PL" i="1" dirty="0" smtClean="0">
                <a:effectLst/>
              </a:rPr>
              <a:t>(PWN)</a:t>
            </a:r>
            <a:endParaRPr lang="pl-PL" dirty="0">
              <a:effectLst/>
            </a:endParaRPr>
          </a:p>
          <a:p>
            <a:r>
              <a:rPr lang="pl-PL" dirty="0" smtClean="0"/>
              <a:t>Potocznie o epidemii mówimy, gdy liczba osobników chorych znacząco wpływa na wielkość populacji.</a:t>
            </a:r>
          </a:p>
          <a:p>
            <a:r>
              <a:rPr lang="pl-PL" b="1" dirty="0" smtClean="0"/>
              <a:t>Pandemia </a:t>
            </a:r>
            <a:r>
              <a:rPr lang="pl-PL" dirty="0" smtClean="0"/>
              <a:t>– Epidemia obejmująca duży obszar geograficzny, np. Hiszpanka w 1918-19 roku – liczba ofiar była większa niż w I wojnie światowej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	Modele matematyczne – opisanie zjawiska i metod walki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635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242457"/>
            <a:ext cx="7765322" cy="4058751"/>
          </a:xfrm>
        </p:spPr>
        <p:txBody>
          <a:bodyPr>
            <a:normAutofit/>
          </a:bodyPr>
          <a:lstStyle/>
          <a:p>
            <a:r>
              <a:rPr lang="pl-PL" dirty="0" smtClean="0"/>
              <a:t>Aby zaistniało ryzyko epidemii  liczba chorych diabłów tasmańskich  </a:t>
            </a:r>
            <a:r>
              <a:rPr lang="pl-PL" dirty="0" smtClean="0">
                <a:solidFill>
                  <a:srgbClr val="FF0000"/>
                </a:solidFill>
              </a:rPr>
              <a:t>I(t) </a:t>
            </a:r>
            <a:r>
              <a:rPr lang="pl-PL" dirty="0" smtClean="0"/>
              <a:t>musi być  funkcją rosnącą w chwili t</a:t>
            </a:r>
            <a:r>
              <a:rPr lang="pl-PL" baseline="-25000" dirty="0" smtClean="0"/>
              <a:t>0</a:t>
            </a:r>
          </a:p>
          <a:p>
            <a:r>
              <a:rPr lang="pl-PL" dirty="0" smtClean="0"/>
              <a:t>Funkcja  </a:t>
            </a:r>
            <a:r>
              <a:rPr lang="pl-PL" dirty="0" smtClean="0">
                <a:solidFill>
                  <a:srgbClr val="FF0000"/>
                </a:solidFill>
              </a:rPr>
              <a:t>I(t)  </a:t>
            </a:r>
            <a:r>
              <a:rPr lang="pl-PL" dirty="0" smtClean="0"/>
              <a:t>nie może być funkcją rosnącą przez cały – oznaczałoby to koniec dla populacji</a:t>
            </a:r>
          </a:p>
          <a:p>
            <a:r>
              <a:rPr lang="pl-PL" dirty="0" smtClean="0"/>
              <a:t>Jeżeli </a:t>
            </a:r>
            <a:r>
              <a:rPr lang="pl-PL" dirty="0" smtClean="0">
                <a:solidFill>
                  <a:srgbClr val="FF0000"/>
                </a:solidFill>
              </a:rPr>
              <a:t>I(t) </a:t>
            </a:r>
            <a:r>
              <a:rPr lang="pl-PL" dirty="0" smtClean="0"/>
              <a:t>jest od początku funkcją malejącą epidemia nie wystąpi</a:t>
            </a:r>
          </a:p>
          <a:p>
            <a:r>
              <a:rPr lang="pl-PL" dirty="0" smtClean="0"/>
              <a:t>Jeżeli dwa pierwsze równania stworzą niezależny układ równań którego prawe strony przyrównamy do zera do otrzymamy stany stacjonarne funkcji:</a:t>
            </a:r>
            <a:endParaRPr lang="en-US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9431" y="0"/>
            <a:ext cx="8229600" cy="1143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Trebuchet MS"/>
              </a:rPr>
              <a:t>Model SIR</a:t>
            </a:r>
            <a:endParaRPr kumimoji="0" lang="pl-PL" sz="4000" b="0" i="0" u="none" strike="noStrike" kern="1200" cap="none" spc="0" normalizeH="0" baseline="0" noProof="0" dirty="0" smtClean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j-lt"/>
              <a:ea typeface="+mj-ea"/>
              <a:cs typeface="Trebuchet M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7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Stany stacjonarne</a:t>
            </a:r>
            <a:endParaRPr kumimoji="0" lang="pl-PL" sz="2700" b="0" i="0" u="none" strike="noStrike" kern="1200" cap="none" spc="0" normalizeH="0" baseline="0" noProof="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j-lt"/>
              <a:ea typeface="+mj-ea"/>
              <a:cs typeface="Trebuchet MS"/>
            </a:endParaRPr>
          </a:p>
        </p:txBody>
      </p:sp>
      <p:pic>
        <p:nvPicPr>
          <p:cNvPr id="59394" name="Picture 2" descr="C:\Documents and Settings\wiola\Desktop\Obraz1.png"/>
          <p:cNvPicPr>
            <a:picLocks noChangeAspect="1" noChangeArrowheads="1"/>
          </p:cNvPicPr>
          <p:nvPr/>
        </p:nvPicPr>
        <p:blipFill>
          <a:blip r:embed="rId2" cstate="print"/>
          <a:srcRect t="70226"/>
          <a:stretch>
            <a:fillRect/>
          </a:stretch>
        </p:blipFill>
        <p:spPr bwMode="auto">
          <a:xfrm>
            <a:off x="393700" y="4509120"/>
            <a:ext cx="8356600" cy="1590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3448" y="-575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SIR - Model </a:t>
            </a:r>
            <a:r>
              <a:rPr lang="pl-PL" dirty="0" err="1" smtClean="0"/>
              <a:t>Kermacka-McKendricka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Symbol zastępczy zawartości 2"/>
              <p:cNvSpPr txBox="1">
                <a:spLocks/>
              </p:cNvSpPr>
              <p:nvPr/>
            </p:nvSpPr>
            <p:spPr>
              <a:xfrm>
                <a:off x="290106" y="1196752"/>
                <a:ext cx="8456283" cy="5544616"/>
              </a:xfrm>
              <a:prstGeom prst="rect">
                <a:avLst/>
              </a:prstGeom>
              <a:effectLst>
                <a:outerShdw blurRad="25400" dir="17880000">
                  <a:srgbClr val="000000">
                    <a:alpha val="46000"/>
                  </a:srgbClr>
                </a:outerShdw>
              </a:effectLst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3429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20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2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8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02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6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8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674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0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40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278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10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pl-PL" dirty="0" smtClean="0"/>
                  <a:t>Obliczając macierz Jacobiego:   </a:t>
                </a:r>
                <a:r>
                  <a:rPr lang="pl-PL" b="0" i="1" dirty="0" smtClean="0">
                    <a:solidFill>
                      <a:srgbClr val="FF0000"/>
                    </a:solidFill>
                  </a:rPr>
                  <a:t>J(S,I) </a:t>
                </a:r>
                <a14:m>
                  <m:oMath xmlns:m="http://schemas.openxmlformats.org/officeDocument/2006/math">
                    <m:r>
                      <a:rPr lang="pl-P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l-PL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l-PL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l-PL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𝑟𝐼</m:t>
                              </m:r>
                            </m:e>
                            <m:e>
                              <m:r>
                                <a:rPr lang="pl-PL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𝑟𝑆</m:t>
                              </m:r>
                            </m:e>
                          </m:mr>
                          <m:mr>
                            <m:e>
                              <m:r>
                                <a:rPr lang="pl-PL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𝑟𝐼</m:t>
                              </m:r>
                            </m:e>
                            <m:e>
                              <m:r>
                                <a:rPr lang="pl-PL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𝑟𝑆</m:t>
                              </m:r>
                              <m:r>
                                <a:rPr lang="pl-PL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  <m:r>
                      <a:rPr lang="pl-PL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 smtClean="0"/>
                  <a:t>  </a:t>
                </a:r>
              </a:p>
              <a:p>
                <a:pPr marL="36900" indent="0" algn="just">
                  <a:buNone/>
                </a:pPr>
                <a:endParaRPr lang="pl-PL" dirty="0" smtClean="0"/>
              </a:p>
              <a:p>
                <a:pPr marL="36900" indent="0" algn="just">
                  <a:buNone/>
                </a:pPr>
                <a:r>
                  <a:rPr lang="pl-PL" dirty="0" smtClean="0"/>
                  <a:t>      w punkcie stacjonarnym:   </a:t>
                </a:r>
                <a:r>
                  <a:rPr lang="pl-PL" i="1" dirty="0" smtClean="0">
                    <a:solidFill>
                      <a:srgbClr val="FF0000"/>
                    </a:solidFill>
                  </a:rPr>
                  <a:t> J=J(a/r,</a:t>
                </a:r>
                <a:r>
                  <a:rPr lang="pl-PL" dirty="0" smtClean="0">
                    <a:solidFill>
                      <a:srgbClr val="FF0000"/>
                    </a:solidFill>
                  </a:rPr>
                  <a:t>0</a:t>
                </a:r>
                <a:r>
                  <a:rPr lang="pl-PL" i="1" dirty="0" smtClean="0">
                    <a:solidFill>
                      <a:srgbClr val="FF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pl-P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l-P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l-PL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l-P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l-PL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pl-P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l-PL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pl-PL" dirty="0" smtClean="0"/>
              </a:p>
              <a:p>
                <a:pPr marL="36900" indent="0" algn="just">
                  <a:buNone/>
                </a:pPr>
                <a:endParaRPr lang="pl-PL" dirty="0" smtClean="0"/>
              </a:p>
              <a:p>
                <a:pPr marL="36900" indent="0" algn="just">
                  <a:buNone/>
                </a:pPr>
                <a:r>
                  <a:rPr lang="pl-PL" dirty="0" smtClean="0"/>
                  <a:t>    otrzymujemy rachunek wartości własnych macierzy: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l-PL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pl-P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pl-PL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pl-PL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l-PL" altLang="pl-PL" i="1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mbria Math" panose="02040503050406030204" pitchFamily="18" charset="0"/>
                </a:endParaRPr>
              </a:p>
              <a:p>
                <a:pPr marL="36900" indent="0" algn="just">
                  <a:buNone/>
                </a:pPr>
                <a:endParaRPr lang="pl-PL" altLang="pl-PL" i="1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mbria Math" panose="02040503050406030204" pitchFamily="18" charset="0"/>
                </a:endParaRPr>
              </a:p>
              <a:p>
                <a:pPr algn="just"/>
                <a:r>
                  <a:rPr lang="pl-PL" dirty="0" smtClean="0"/>
                  <a:t>Z powyższego wynika, iż analiza liniowa stabilności układu nie może być stosowana.</a:t>
                </a:r>
              </a:p>
              <a:p>
                <a:pPr marL="36900" indent="0" algn="just">
                  <a:buNone/>
                </a:pPr>
                <a:endParaRPr lang="pl-PL" dirty="0" smtClean="0"/>
              </a:p>
              <a:p>
                <a:pPr algn="just"/>
                <a:r>
                  <a:rPr lang="pl-PL" dirty="0" smtClean="0"/>
                  <a:t>Należy rozważyć relacje między współczynnikami:</a:t>
                </a:r>
              </a:p>
              <a:p>
                <a:pPr lvl="1" algn="just"/>
                <a:r>
                  <a:rPr lang="pl-PL" dirty="0" smtClean="0"/>
                  <a:t>tempo infekcji </a:t>
                </a:r>
                <a:r>
                  <a:rPr lang="pl-PL" dirty="0" smtClean="0">
                    <a:solidFill>
                      <a:srgbClr val="FF0000"/>
                    </a:solidFill>
                  </a:rPr>
                  <a:t>(r) </a:t>
                </a:r>
              </a:p>
              <a:p>
                <a:pPr lvl="1" algn="just"/>
                <a:r>
                  <a:rPr lang="pl-PL" dirty="0" smtClean="0"/>
                  <a:t>tempo zdrowienia </a:t>
                </a:r>
                <a:r>
                  <a:rPr lang="pl-PL" dirty="0" smtClean="0">
                    <a:solidFill>
                      <a:srgbClr val="FF0000"/>
                    </a:solidFill>
                  </a:rPr>
                  <a:t>(a)</a:t>
                </a:r>
                <a:endParaRPr lang="pl-PL" altLang="pl-PL" i="1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mbria Math" panose="02040503050406030204" pitchFamily="18" charset="0"/>
                </a:endParaRPr>
              </a:p>
              <a:p>
                <a:pPr marL="36900" indent="0" algn="just">
                  <a:buNone/>
                </a:pPr>
                <a:endParaRPr lang="pl-PL" altLang="pl-PL" i="1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mbria Math" panose="02040503050406030204" pitchFamily="18" charset="0"/>
                </a:endParaRPr>
              </a:p>
              <a:p>
                <a:pPr marL="36900" indent="0" algn="just">
                  <a:buNone/>
                </a:pPr>
                <a:endParaRPr lang="pl-PL" i="1" dirty="0"/>
              </a:p>
            </p:txBody>
          </p:sp>
        </mc:Choice>
        <mc:Fallback>
          <p:sp>
            <p:nvSpPr>
              <p:cNvPr id="6" name="Symbol zastępczy zawartości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06" y="1196752"/>
                <a:ext cx="8456283" cy="554461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  <a:effectLst>
                <a:outerShdw blurRad="25400" dir="17880000">
                  <a:srgbClr val="000000">
                    <a:alpha val="46000"/>
                  </a:srgbClr>
                </a:outerShd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82406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-425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Relacje między współczynnikami: </a:t>
            </a:r>
            <a:r>
              <a:rPr lang="pl-PL" dirty="0" err="1" smtClean="0">
                <a:solidFill>
                  <a:srgbClr val="FF0000"/>
                </a:solidFill>
              </a:rPr>
              <a:t>r</a:t>
            </a:r>
            <a:r>
              <a:rPr lang="pl-PL" dirty="0" err="1" smtClean="0"/>
              <a:t>;</a:t>
            </a:r>
            <a:r>
              <a:rPr lang="pl-PL" dirty="0" err="1" smtClean="0">
                <a:solidFill>
                  <a:srgbClr val="FF0000"/>
                </a:solidFill>
                <a:latin typeface="Calibri"/>
              </a:rPr>
              <a:t>α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3147" y="980728"/>
            <a:ext cx="4824536" cy="263701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23528" y="1009908"/>
            <a:ext cx="18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Przypadek 1: </a:t>
            </a:r>
            <a:r>
              <a:rPr lang="pl-PL" i="1" dirty="0" smtClean="0">
                <a:solidFill>
                  <a:srgbClr val="FF0000"/>
                </a:solidFill>
              </a:rPr>
              <a:t>r&lt;a</a:t>
            </a:r>
            <a:endParaRPr lang="pl-PL" i="1" dirty="0">
              <a:solidFill>
                <a:srgbClr val="FF00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41999" y="4105293"/>
            <a:ext cx="1875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Przypadek 2: </a:t>
            </a:r>
            <a:r>
              <a:rPr lang="pl-PL" dirty="0" err="1" smtClean="0">
                <a:solidFill>
                  <a:srgbClr val="FF0000"/>
                </a:solidFill>
              </a:rPr>
              <a:t>r</a:t>
            </a:r>
            <a:r>
              <a:rPr lang="pl-PL" dirty="0" smtClean="0">
                <a:solidFill>
                  <a:srgbClr val="FF0000"/>
                </a:solidFill>
              </a:rPr>
              <a:t>&gt;</a:t>
            </a:r>
            <a:r>
              <a:rPr lang="el-GR" dirty="0" smtClean="0">
                <a:solidFill>
                  <a:srgbClr val="FF0000"/>
                </a:solidFill>
                <a:latin typeface="Calibri"/>
              </a:rPr>
              <a:t>α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4030776"/>
            <a:ext cx="4842974" cy="256780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702207"/>
            <a:ext cx="3384376" cy="188212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23528" y="6598577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http://dinoanimals.pl/wp-content/uploads/2013/05/Diabe%C5%82-tasma%C5%84ski-DinoAnimals.pl-6.jpg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08279" y="3603297"/>
            <a:ext cx="6339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http://call-mebaby.blogspot.com/2012/10/diabe-tasmanski-sarcophilus-harrisii.html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551955"/>
            <a:ext cx="3384376" cy="20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96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60648"/>
                <a:ext cx="8352928" cy="64087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sz="2600" dirty="0" smtClean="0"/>
                  <a:t>Przedstawione wcześniej 2 przypadki relacji prowadzą do pojawienia się bądź nie pojawienia epidemii: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altLang="pl-PL" sz="2800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altLang="pl-PL" sz="2800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pl-PL" altLang="pl-PL" sz="2800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l-PL" altLang="pl-PL" sz="2800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altLang="pl-PL" sz="2800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𝑟𝑆𝐼</m:t>
                      </m:r>
                      <m:r>
                        <a:rPr lang="pl-PL" altLang="pl-PL" sz="2800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altLang="pl-PL" sz="2800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𝑎𝐼</m:t>
                      </m:r>
                      <m:r>
                        <a:rPr lang="pl-PL" altLang="pl-PL" sz="28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altLang="pl-PL" sz="2800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pl-PL" altLang="pl-PL" sz="2800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altLang="pl-PL" sz="2800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𝑟𝑆</m:t>
                          </m:r>
                          <m:r>
                            <a:rPr lang="pl-PL" altLang="pl-PL" sz="2800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altLang="pl-PL" sz="2800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pl-PL" altLang="pl-PL" sz="2800" dirty="0" smtClean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  <a:p>
                <a:pPr marL="0" indent="0">
                  <a:buNone/>
                </a:pPr>
                <a:r>
                  <a:rPr lang="pl-PL" sz="2600" dirty="0" smtClean="0"/>
                  <a:t>Znak pochodnej w zerze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altLang="pl-PL" sz="240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l-PL" altLang="pl-PL" sz="2400" i="1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l-PL" altLang="pl-PL" sz="2400" i="1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altLang="pl-PL" sz="2400" i="1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𝑑𝐼</m:t>
                                  </m:r>
                                </m:num>
                                <m:den>
                                  <m:r>
                                    <a:rPr lang="pl-PL" altLang="pl-PL" sz="2400" i="1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l-PL" altLang="pl-PL" sz="24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l-PL" altLang="pl-PL" sz="24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pl-PL" altLang="pl-PL" sz="2400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altLang="pl-PL" sz="2400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𝑟𝑆</m:t>
                      </m:r>
                      <m:r>
                        <a:rPr lang="pl-PL" altLang="pl-PL" sz="24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(0)</m:t>
                      </m:r>
                      <m:r>
                        <a:rPr lang="pl-PL" altLang="pl-PL" sz="2400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l-PL" altLang="pl-PL" sz="24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(0)</m:t>
                      </m:r>
                      <m:r>
                        <a:rPr lang="pl-PL" altLang="pl-PL" sz="2400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altLang="pl-PL" sz="2400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𝑎𝐼</m:t>
                      </m:r>
                      <m:r>
                        <a:rPr lang="pl-PL" altLang="pl-PL" sz="24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(0)</m:t>
                      </m:r>
                      <m:r>
                        <a:rPr lang="pl-PL" altLang="pl-PL" sz="24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altLang="pl-PL" sz="2400" i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l-PL" altLang="pl-PL" sz="2400" b="0" i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(0)</m:t>
                      </m:r>
                      <m:d>
                        <m:dPr>
                          <m:begChr m:val="["/>
                          <m:endChr m:val="]"/>
                          <m:ctrlPr>
                            <a:rPr lang="pl-PL" altLang="pl-PL" sz="24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altLang="pl-PL" sz="24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pl-PL" altLang="pl-PL" sz="2400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l-PL" altLang="pl-PL" sz="2400" b="0" i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(0)</m:t>
                          </m:r>
                          <m:r>
                            <a:rPr lang="pl-PL" altLang="pl-PL" sz="2400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altLang="pl-PL" sz="2400" i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pl-PL" sz="2600" dirty="0" smtClean="0"/>
              </a:p>
              <a:p>
                <a:pPr marL="0" indent="0">
                  <a:buNone/>
                </a:pPr>
                <a:r>
                  <a:rPr lang="pl-PL" sz="2600" dirty="0" smtClean="0"/>
                  <a:t>Jeżeli </a:t>
                </a:r>
                <a14:m>
                  <m:oMath xmlns:m="http://schemas.openxmlformats.org/officeDocument/2006/math">
                    <m:r>
                      <a:rPr lang="pl-PL" altLang="pl-PL" sz="2800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𝑟𝑆</m:t>
                    </m:r>
                    <m:d>
                      <m:dPr>
                        <m:ctrlPr>
                          <a:rPr lang="pl-PL" altLang="pl-PL" sz="2800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altLang="pl-PL" sz="2800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pl-PL" altLang="pl-PL" sz="2800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pl-PL" altLang="pl-PL" sz="2800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pl-PL" altLang="pl-PL" sz="2800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&gt;0</m:t>
                    </m:r>
                    <m:r>
                      <a:rPr lang="pl-PL" altLang="pl-PL" sz="2800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2600" dirty="0" smtClean="0"/>
                  <a:t> to funkcja </a:t>
                </a:r>
                <a14:m>
                  <m:oMath xmlns:m="http://schemas.openxmlformats.org/officeDocument/2006/math">
                    <m:r>
                      <a:rPr lang="pl-PL" altLang="pl-PL" sz="2400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𝐼</m:t>
                    </m:r>
                    <m:r>
                      <a:rPr lang="pl-PL" altLang="pl-PL" sz="2400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altLang="pl-PL" sz="2400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pl-PL" altLang="pl-PL" sz="2400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)&gt;</m:t>
                    </m:r>
                    <m:r>
                      <a:rPr lang="pl-PL" altLang="pl-PL" sz="2400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𝐼</m:t>
                    </m:r>
                    <m:r>
                      <a:rPr lang="pl-PL" altLang="pl-PL" sz="2400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pl-PL" sz="2600" dirty="0" smtClean="0"/>
                  <a:t> rośnie i pojawia się epidemia.</a:t>
                </a:r>
              </a:p>
              <a:p>
                <a:pPr marL="0" indent="0">
                  <a:buNone/>
                </a:pPr>
                <a:r>
                  <a:rPr lang="pl-PL" sz="2600" dirty="0"/>
                  <a:t>Jeżeli </a:t>
                </a:r>
                <a14:m>
                  <m:oMath xmlns:m="http://schemas.openxmlformats.org/officeDocument/2006/math">
                    <m:r>
                      <a:rPr lang="pl-PL" altLang="pl-PL" sz="2800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𝑟𝑆</m:t>
                    </m:r>
                    <m:d>
                      <m:dPr>
                        <m:ctrlPr>
                          <a:rPr lang="pl-PL" altLang="pl-PL" sz="2800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altLang="pl-PL" sz="2800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pl-PL" altLang="pl-PL" sz="2800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pl-PL" altLang="pl-PL" sz="2800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lang="pl-PL" altLang="pl-PL" sz="2800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&lt;</m:t>
                    </m:r>
                    <m:r>
                      <a:rPr lang="pl-PL" altLang="pl-PL" sz="2800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pl-PL" sz="2600" dirty="0"/>
                  <a:t> to funkcja </a:t>
                </a:r>
                <a14:m>
                  <m:oMath xmlns:m="http://schemas.openxmlformats.org/officeDocument/2006/math">
                    <m:r>
                      <a:rPr lang="pl-PL" altLang="pl-PL" sz="2400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pl-PL" altLang="pl-PL" sz="2400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altLang="pl-PL" sz="2400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l-PL" altLang="pl-PL" sz="2400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&lt;</m:t>
                    </m:r>
                    <m:r>
                      <a:rPr lang="pl-PL" altLang="pl-PL" sz="2400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𝐼</m:t>
                    </m:r>
                    <m:r>
                      <a:rPr lang="pl-PL" altLang="pl-PL" sz="2400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pl-PL" sz="2600" dirty="0"/>
                  <a:t> </a:t>
                </a:r>
                <a:r>
                  <a:rPr lang="pl-PL" sz="2600" dirty="0" smtClean="0"/>
                  <a:t>maleje, epidemia nie pojawia się.</a:t>
                </a:r>
              </a:p>
              <a:p>
                <a:pPr marL="0" indent="0">
                  <a:buNone/>
                </a:pPr>
                <a:r>
                  <a:rPr lang="pl-PL" sz="2600" dirty="0" smtClean="0"/>
                  <a:t>Wartością progową jest wielkość: </a:t>
                </a:r>
                <a:r>
                  <a:rPr lang="pl-PL" altLang="pl-PL" sz="1800" i="1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altLang="pl-PL" sz="280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pl-PL" sz="2800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l-PL" altLang="pl-PL" sz="2800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pl-PL" altLang="pl-PL" sz="2800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altLang="pl-PL" sz="2800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altLang="pl-PL" sz="2800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pl-PL" altLang="pl-PL" sz="2800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pl-PL" altLang="pl-PL" sz="2800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⇒</m:t>
                    </m:r>
                    <m:r>
                      <a:rPr lang="pl-PL" altLang="pl-PL" sz="2800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pl-PL" altLang="pl-PL" sz="2800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altLang="pl-PL" sz="2800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pl-PL" altLang="pl-PL" sz="2800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l-PL" altLang="pl-PL" sz="2800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pl-PL" sz="2800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l-PL" altLang="pl-PL" sz="2800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pl-PL" sz="2600" dirty="0" smtClean="0"/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60648"/>
                <a:ext cx="8352928" cy="6408711"/>
              </a:xfr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985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24264" y="260648"/>
                <a:ext cx="8856984" cy="6408712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l-PL" altLang="pl-PL" i="1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</a:rPr>
                  <a:t>p</a:t>
                </a:r>
                <a14:m>
                  <m:oMath xmlns:m="http://schemas.openxmlformats.org/officeDocument/2006/math"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pl-PL" dirty="0" smtClean="0"/>
                  <a:t> zależność tą definiujemy jako parametr krytyczny, zwany współczynnikiem usuwania zarażonych osobników z populacji </a:t>
                </a:r>
                <a:r>
                  <a:rPr lang="pl-PL" dirty="0">
                    <a:effectLst/>
                  </a:rPr>
                  <a:t>(</a:t>
                </a:r>
                <a:r>
                  <a:rPr lang="pl-PL" dirty="0" err="1">
                    <a:effectLst/>
                  </a:rPr>
                  <a:t>relative</a:t>
                </a:r>
                <a:r>
                  <a:rPr lang="pl-PL" dirty="0">
                    <a:effectLst/>
                  </a:rPr>
                  <a:t> </a:t>
                </a:r>
                <a:r>
                  <a:rPr lang="pl-PL" dirty="0" err="1">
                    <a:effectLst/>
                  </a:rPr>
                  <a:t>removal</a:t>
                </a:r>
                <a:r>
                  <a:rPr lang="pl-PL" dirty="0">
                    <a:effectLst/>
                  </a:rPr>
                  <a:t> </a:t>
                </a:r>
                <a:r>
                  <a:rPr lang="pl-PL" dirty="0" err="1">
                    <a:effectLst/>
                  </a:rPr>
                  <a:t>rate</a:t>
                </a:r>
                <a:r>
                  <a:rPr lang="pl-PL" dirty="0">
                    <a:effectLst/>
                  </a:rPr>
                  <a:t>). </a:t>
                </a:r>
                <a:endParaRPr lang="pl-PL" dirty="0" smtClean="0">
                  <a:effectLst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altLang="pl-PL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pl-PL" altLang="pl-PL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pl-PL" dirty="0" smtClean="0"/>
                  <a:t> Odwrotnością parametru krytycznego jest </a:t>
                </a:r>
                <a:r>
                  <a:rPr lang="pl-PL" dirty="0" smtClean="0">
                    <a:effectLst/>
                  </a:rPr>
                  <a:t>σ zwana </a:t>
                </a:r>
                <a:r>
                  <a:rPr lang="pl-PL" dirty="0">
                    <a:effectLst/>
                  </a:rPr>
                  <a:t>współczynnikiem kontaktu infekcji (</a:t>
                </a:r>
                <a:r>
                  <a:rPr lang="pl-PL" dirty="0" err="1">
                    <a:effectLst/>
                  </a:rPr>
                  <a:t>contact</a:t>
                </a:r>
                <a:r>
                  <a:rPr lang="pl-PL" dirty="0">
                    <a:effectLst/>
                  </a:rPr>
                  <a:t> </a:t>
                </a:r>
                <a:r>
                  <a:rPr lang="pl-PL" dirty="0" err="1">
                    <a:effectLst/>
                  </a:rPr>
                  <a:t>rate</a:t>
                </a:r>
                <a:r>
                  <a:rPr lang="pl-PL" dirty="0">
                    <a:effectLst/>
                  </a:rPr>
                  <a:t>).</a:t>
                </a:r>
                <a:endParaRPr lang="pl-PL" dirty="0"/>
              </a:p>
              <a:p>
                <a:pPr algn="just"/>
                <a:r>
                  <a:rPr lang="pl-PL" dirty="0" smtClean="0">
                    <a:effectLst/>
                  </a:rPr>
                  <a:t>Iloczyn ilości diabłów tasmańskich podatnych na infekcję do współczynnika kontaktu infekcji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altLang="pl-PL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pl-PL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l-PL" altLang="pl-PL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altLang="pl-PL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pl-PL" altLang="pl-PL" i="1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altLang="pl-PL" b="0" i="1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l-PL" altLang="pl-PL" b="0" i="1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pl-PL" altLang="pl-PL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pl-PL" dirty="0" smtClean="0"/>
                  <a:t> to </a:t>
                </a:r>
                <a:r>
                  <a:rPr lang="pl-PL" dirty="0" smtClean="0">
                    <a:effectLst/>
                  </a:rPr>
                  <a:t>zasadniczy współczynnik </a:t>
                </a:r>
                <a:r>
                  <a:rPr lang="pl-PL" dirty="0">
                    <a:effectLst/>
                  </a:rPr>
                  <a:t>reprodukcji </a:t>
                </a:r>
                <a:r>
                  <a:rPr lang="pl-PL" dirty="0" smtClean="0">
                    <a:effectLst/>
                  </a:rPr>
                  <a:t>infekcji</a:t>
                </a:r>
                <a:r>
                  <a:rPr lang="pl-PL" dirty="0">
                    <a:effectLst/>
                  </a:rPr>
                  <a:t> (</a:t>
                </a:r>
                <a:r>
                  <a:rPr lang="pl-PL" dirty="0" err="1">
                    <a:effectLst/>
                  </a:rPr>
                  <a:t>basic</a:t>
                </a:r>
                <a:r>
                  <a:rPr lang="pl-PL" dirty="0">
                    <a:effectLst/>
                  </a:rPr>
                  <a:t> </a:t>
                </a:r>
                <a:r>
                  <a:rPr lang="pl-PL" dirty="0" err="1">
                    <a:effectLst/>
                  </a:rPr>
                  <a:t>reproduction</a:t>
                </a:r>
                <a:r>
                  <a:rPr lang="pl-PL" dirty="0">
                    <a:effectLst/>
                  </a:rPr>
                  <a:t> </a:t>
                </a:r>
                <a:r>
                  <a:rPr lang="pl-PL" dirty="0" err="1">
                    <a:effectLst/>
                  </a:rPr>
                  <a:t>rate</a:t>
                </a:r>
                <a:r>
                  <a:rPr lang="pl-PL" dirty="0">
                    <a:effectLst/>
                  </a:rPr>
                  <a:t>). </a:t>
                </a:r>
                <a:r>
                  <a:rPr lang="pl-PL" dirty="0" smtClean="0">
                    <a:effectLst/>
                  </a:rPr>
                  <a:t>W uproszczeniu mówi on, ile osobników jest w stanie zarazić pierwszy chory diabeł tasmański?</a:t>
                </a:r>
              </a:p>
              <a:p>
                <a:pPr marL="36900" indent="0" algn="just">
                  <a:buNone/>
                </a:pPr>
                <a:r>
                  <a:rPr lang="pl-PL" dirty="0">
                    <a:effectLst/>
                  </a:rPr>
                  <a:t> </a:t>
                </a:r>
                <a:r>
                  <a:rPr lang="pl-PL" dirty="0" smtClean="0">
                    <a:effectLst/>
                  </a:rPr>
                  <a:t>   Gdzie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altLang="pl-PL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pl-PL" dirty="0" smtClean="0">
                    <a:effectLst/>
                  </a:rPr>
                  <a:t> jest przeciętnym okresem infekcji.</a:t>
                </a:r>
              </a:p>
              <a:p>
                <a:pPr marL="36900" indent="0" algn="just">
                  <a:buNone/>
                </a:pPr>
                <a:r>
                  <a:rPr lang="pl-PL" dirty="0">
                    <a:effectLst/>
                  </a:rPr>
                  <a:t>Jeśli zasadniczy współczynnik </a:t>
                </a:r>
                <a:r>
                  <a:rPr lang="pl-PL" dirty="0" smtClean="0">
                    <a:effectLst/>
                  </a:rPr>
                  <a:t>reprodukcji</a:t>
                </a:r>
              </a:p>
              <a:p>
                <a:pPr marL="36900" indent="0" algn="just">
                  <a:buNone/>
                </a:pPr>
                <a:r>
                  <a:rPr lang="pl-PL" dirty="0" smtClean="0">
                    <a:effectLst/>
                  </a:rPr>
                  <a:t> </a:t>
                </a:r>
                <a:r>
                  <a:rPr lang="pl-PL" dirty="0">
                    <a:effectLst/>
                  </a:rPr>
                  <a:t>infekcji R</a:t>
                </a:r>
                <a:r>
                  <a:rPr lang="pl-PL" baseline="-25000" dirty="0">
                    <a:effectLst/>
                  </a:rPr>
                  <a:t>0</a:t>
                </a:r>
                <a:r>
                  <a:rPr lang="pl-PL" dirty="0">
                    <a:effectLst/>
                  </a:rPr>
                  <a:t> jest większy od 1, oznacza to</a:t>
                </a:r>
                <a:r>
                  <a:rPr lang="pl-PL" dirty="0" smtClean="0">
                    <a:effectLst/>
                  </a:rPr>
                  <a:t>,</a:t>
                </a:r>
              </a:p>
              <a:p>
                <a:pPr marL="36900" indent="0" algn="just">
                  <a:buNone/>
                </a:pPr>
                <a:r>
                  <a:rPr lang="pl-PL" dirty="0" smtClean="0">
                    <a:effectLst/>
                  </a:rPr>
                  <a:t>że </a:t>
                </a:r>
                <a:r>
                  <a:rPr lang="pl-PL" dirty="0">
                    <a:effectLst/>
                  </a:rPr>
                  <a:t>mamy do czynienia z epidemią, </a:t>
                </a:r>
                <a:endParaRPr lang="pl-PL" dirty="0" smtClean="0">
                  <a:effectLst/>
                </a:endParaRPr>
              </a:p>
              <a:p>
                <a:pPr marL="36900" indent="0" algn="just">
                  <a:buNone/>
                </a:pPr>
                <a:r>
                  <a:rPr lang="pl-PL" dirty="0" smtClean="0">
                    <a:effectLst/>
                  </a:rPr>
                  <a:t>ponieważ </a:t>
                </a:r>
                <a:r>
                  <a:rPr lang="pl-PL" dirty="0">
                    <a:effectLst/>
                  </a:rPr>
                  <a:t>powstała więcej niż jedna wtórna </a:t>
                </a:r>
                <a:endParaRPr lang="pl-PL" dirty="0" smtClean="0">
                  <a:effectLst/>
                </a:endParaRPr>
              </a:p>
              <a:p>
                <a:pPr marL="36900" indent="0" algn="just">
                  <a:buNone/>
                </a:pPr>
                <a:r>
                  <a:rPr lang="pl-PL" dirty="0" smtClean="0">
                    <a:effectLst/>
                  </a:rPr>
                  <a:t>infekcja </a:t>
                </a:r>
                <a:r>
                  <a:rPr lang="pl-PL" dirty="0">
                    <a:effectLst/>
                  </a:rPr>
                  <a:t>od pierwotnej infekcji.</a:t>
                </a:r>
                <a:endParaRPr lang="pl-PL" dirty="0" smtClean="0">
                  <a:effectLst/>
                </a:endParaRPr>
              </a:p>
            </p:txBody>
          </p:sp>
        </mc:Choice>
        <mc:Fallback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64" y="260648"/>
                <a:ext cx="8856984" cy="6408712"/>
              </a:xfr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rostokąt 5"/>
          <p:cNvSpPr/>
          <p:nvPr/>
        </p:nvSpPr>
        <p:spPr>
          <a:xfrm>
            <a:off x="107504" y="6596390"/>
            <a:ext cx="76084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/>
              <a:t>http://pl.bigpoint.com/farmerama/board/index.php?threads/mroczna-zagroda-diabe%C5%82-tasma%C5%84ski.17738/</a:t>
            </a:r>
          </a:p>
        </p:txBody>
      </p:sp>
      <p:sp>
        <p:nvSpPr>
          <p:cNvPr id="7" name="Prostokąt 6"/>
          <p:cNvSpPr/>
          <p:nvPr/>
        </p:nvSpPr>
        <p:spPr>
          <a:xfrm>
            <a:off x="6804248" y="4941168"/>
            <a:ext cx="1944216" cy="122413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5157192"/>
            <a:ext cx="1171575" cy="74295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5940152" y="414908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Współczynnik reprodukcji infekcji (odnowienia):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053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Symbol zastępczy zawartości 2"/>
              <p:cNvSpPr txBox="1">
                <a:spLocks/>
              </p:cNvSpPr>
              <p:nvPr/>
            </p:nvSpPr>
            <p:spPr>
              <a:xfrm>
                <a:off x="200459" y="211185"/>
                <a:ext cx="8943541" cy="1800200"/>
              </a:xfrm>
              <a:prstGeom prst="rect">
                <a:avLst/>
              </a:prstGeom>
              <a:effectLst>
                <a:outerShdw blurRad="25400" dir="17880000">
                  <a:srgbClr val="000000">
                    <a:alpha val="46000"/>
                  </a:srgbClr>
                </a:outerShdw>
              </a:effectLst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20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2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8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02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6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8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674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0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40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278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10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pl-PL" dirty="0" smtClean="0"/>
                  <a:t>Graficznym rozwiązaniem układu równań</a:t>
                </a:r>
              </a:p>
              <a:p>
                <a:pPr marL="36900" indent="0" algn="just">
                  <a:buNone/>
                </a:pPr>
                <a:r>
                  <a:rPr lang="pl-PL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l-PL" altLang="pl-PL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altLang="pl-PL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pl-PL" altLang="pl-PL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𝑠𝑆</m:t>
                        </m:r>
                        <m:r>
                          <a:rPr lang="pl-PL" altLang="pl-PL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altLang="pl-PL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l-PL" altLang="pl-PL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pl-PL" altLang="pl-PL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𝑟𝑆𝐼</m:t>
                        </m:r>
                      </m:den>
                    </m:f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altLang="pl-PL" i="1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altLang="pl-PL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pl-PL" altLang="pl-PL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  </m:t>
                    </m:r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𝑑𝑙𝑎</m:t>
                    </m:r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𝐼</m:t>
                    </m:r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𝑝𝑙𝑛</m:t>
                    </m:r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altLang="pl-PL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pl-PL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l-PL" altLang="pl-PL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pl-PL" b="0" i="1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𝑝𝑙𝑛</m:t>
                    </m:r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l-PL" altLang="pl-PL" i="1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</m:t>
                    </m:r>
                    <m:r>
                      <a:rPr lang="pl-PL" altLang="pl-PL" b="0" i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pl-PL" dirty="0" smtClean="0"/>
              </a:p>
              <a:p>
                <a:pPr marL="36900" indent="0" algn="just">
                  <a:buNone/>
                </a:pPr>
                <a:r>
                  <a:rPr lang="pl-PL" dirty="0" smtClean="0"/>
                  <a:t>jest </a:t>
                </a:r>
                <a:r>
                  <a:rPr lang="pl-PL" dirty="0" smtClean="0"/>
                  <a:t>zamieszczony poniżej wykres </a:t>
                </a:r>
                <a:r>
                  <a:rPr lang="pl-PL" dirty="0" smtClean="0"/>
                  <a:t>fazowych trajektorii:</a:t>
                </a:r>
                <a:endParaRPr lang="pl-PL" dirty="0" smtClean="0">
                  <a:effectLst/>
                </a:endParaRPr>
              </a:p>
            </p:txBody>
          </p:sp>
        </mc:Choice>
        <mc:Fallback>
          <p:sp>
            <p:nvSpPr>
              <p:cNvPr id="9" name="Symbol zastępczy zawartości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59" y="211185"/>
                <a:ext cx="8943541" cy="180020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  <a:effectLst>
                <a:outerShdw blurRad="25400" dir="17880000">
                  <a:srgbClr val="000000">
                    <a:alpha val="46000"/>
                  </a:srgbClr>
                </a:outerShd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pl-PL" altLang="pl-PL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pl-PL" altLang="pl-PL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(4)</a:t>
            </a:r>
            <a:r>
              <a:rPr kumimoji="0" lang="pl-PL" altLang="pl-PL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9642" y="1916832"/>
            <a:ext cx="3876675" cy="383857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16832"/>
            <a:ext cx="3744416" cy="3384690"/>
          </a:xfrm>
          <a:prstGeom prst="rect">
            <a:avLst/>
          </a:prstGeom>
        </p:spPr>
      </p:pic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184140" y="5647718"/>
            <a:ext cx="7425604" cy="121028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endParaRPr lang="en-US" dirty="0">
              <a:effectLst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125888" y="1916832"/>
            <a:ext cx="25875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solidFill>
                  <a:schemeClr val="bg1"/>
                </a:solidFill>
              </a:rPr>
              <a:t>Rys. </a:t>
            </a:r>
            <a:r>
              <a:rPr lang="en-US" sz="1000" dirty="0" smtClean="0">
                <a:solidFill>
                  <a:schemeClr val="bg1"/>
                </a:solidFill>
              </a:rPr>
              <a:t>J.D</a:t>
            </a:r>
            <a:r>
              <a:rPr lang="en-US" sz="1000" dirty="0">
                <a:solidFill>
                  <a:schemeClr val="bg1"/>
                </a:solidFill>
              </a:rPr>
              <a:t>. Murray </a:t>
            </a:r>
            <a:r>
              <a:rPr lang="en-US" sz="1000" i="1" dirty="0">
                <a:solidFill>
                  <a:schemeClr val="bg1"/>
                </a:solidFill>
              </a:rPr>
              <a:t>Mathematical Biology</a:t>
            </a:r>
            <a:r>
              <a:rPr lang="en-US" sz="1000" dirty="0">
                <a:solidFill>
                  <a:schemeClr val="bg1"/>
                </a:solidFill>
              </a:rPr>
              <a:t>, 1993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95536" y="530152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/>
              <a:t>http://www.polityka.pl/galerie/1531017,3,spotkanie-z-diablem.read</a:t>
            </a:r>
          </a:p>
        </p:txBody>
      </p:sp>
    </p:spTree>
    <p:extLst>
      <p:ext uri="{BB962C8B-B14F-4D97-AF65-F5344CB8AC3E}">
        <p14:creationId xmlns:p14="http://schemas.microsoft.com/office/powerpoint/2010/main" xmlns="" val="15340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DFTD – nowa nadzieja?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Immunizacja i immunoterapia komórkami DFTD wykazującymi ekspresję białek </a:t>
            </a:r>
            <a:r>
              <a:rPr lang="pl-PL" dirty="0" err="1" smtClean="0"/>
              <a:t>MHC-I</a:t>
            </a:r>
            <a:r>
              <a:rPr lang="pl-PL" dirty="0" smtClean="0"/>
              <a:t> koresponduje w efektywną odpowiedzią immunologiczną</a:t>
            </a:r>
          </a:p>
          <a:p>
            <a:endParaRPr lang="en-US" dirty="0" smtClean="0"/>
          </a:p>
          <a:p>
            <a:r>
              <a:rPr lang="pl-PL" dirty="0" err="1" smtClean="0"/>
              <a:t>Publikcja</a:t>
            </a:r>
            <a:r>
              <a:rPr lang="pl-PL" dirty="0" smtClean="0"/>
              <a:t>: </a:t>
            </a:r>
            <a:r>
              <a:rPr lang="pl-PL" dirty="0" err="1" smtClean="0"/>
              <a:t>Tovar</a:t>
            </a:r>
            <a:r>
              <a:rPr lang="pl-PL" dirty="0" smtClean="0"/>
              <a:t> et al. 2017. </a:t>
            </a:r>
            <a:r>
              <a:rPr lang="en-US" dirty="0" smtClean="0"/>
              <a:t>Regression of devil facial </a:t>
            </a:r>
            <a:r>
              <a:rPr lang="en-US" dirty="0" err="1" smtClean="0"/>
              <a:t>tumour</a:t>
            </a:r>
            <a:r>
              <a:rPr lang="en-US" dirty="0" smtClean="0"/>
              <a:t> disease following immunotherapy in </a:t>
            </a:r>
            <a:r>
              <a:rPr lang="en-US" dirty="0" err="1" smtClean="0"/>
              <a:t>immunised</a:t>
            </a:r>
            <a:r>
              <a:rPr lang="en-US" dirty="0" smtClean="0"/>
              <a:t> Tasmanian devils</a:t>
            </a:r>
            <a:r>
              <a:rPr lang="pl-PL" dirty="0" smtClean="0"/>
              <a:t>.. </a:t>
            </a:r>
            <a:r>
              <a:rPr lang="pl-PL" i="1" dirty="0" smtClean="0"/>
              <a:t>Scientific </a:t>
            </a:r>
            <a:r>
              <a:rPr lang="pl-PL" i="1" dirty="0" err="1" smtClean="0"/>
              <a:t>Reports</a:t>
            </a:r>
            <a:r>
              <a:rPr lang="pl-PL" dirty="0" smtClean="0"/>
              <a:t> </a:t>
            </a:r>
            <a:r>
              <a:rPr lang="pl-PL" b="1" dirty="0" smtClean="0"/>
              <a:t>7</a:t>
            </a:r>
          </a:p>
          <a:p>
            <a:endParaRPr lang="pl-PL" b="1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1259632" y="2564904"/>
            <a:ext cx="1656184" cy="151216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995936" y="2564904"/>
            <a:ext cx="172819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547664" y="285293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Klasa S:</a:t>
            </a:r>
          </a:p>
          <a:p>
            <a:r>
              <a:rPr lang="pl-PL" dirty="0" smtClean="0"/>
              <a:t>Osobniki zdrowe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355976" y="285293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Klasa I:</a:t>
            </a:r>
          </a:p>
          <a:p>
            <a:r>
              <a:rPr lang="pl-PL" dirty="0" smtClean="0"/>
              <a:t>Osobniki </a:t>
            </a:r>
          </a:p>
          <a:p>
            <a:r>
              <a:rPr lang="pl-PL" dirty="0" smtClean="0"/>
              <a:t>chore</a:t>
            </a:r>
            <a:endParaRPr lang="pl-PL" dirty="0"/>
          </a:p>
        </p:txBody>
      </p:sp>
      <p:cxnSp>
        <p:nvCxnSpPr>
          <p:cNvPr id="16" name="Łącznik prosty ze strzałką 15"/>
          <p:cNvCxnSpPr/>
          <p:nvPr/>
        </p:nvCxnSpPr>
        <p:spPr>
          <a:xfrm>
            <a:off x="3059832" y="3356992"/>
            <a:ext cx="8640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2987824" y="2204864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tempo</a:t>
            </a:r>
          </a:p>
          <a:p>
            <a:r>
              <a:rPr lang="pl-PL" dirty="0" smtClean="0"/>
              <a:t>infekcji</a:t>
            </a:r>
          </a:p>
          <a:p>
            <a:pPr algn="ctr"/>
            <a:r>
              <a:rPr lang="pl-PL" b="1" dirty="0" err="1" smtClean="0"/>
              <a:t>r</a:t>
            </a:r>
            <a:endParaRPr lang="pl-PL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5508104" y="1988840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tempo zdrowienia (lub do zgonu)</a:t>
            </a:r>
          </a:p>
          <a:p>
            <a:pPr algn="ctr"/>
            <a:r>
              <a:rPr lang="pl-PL" b="1" dirty="0" smtClean="0"/>
              <a:t>a</a:t>
            </a:r>
            <a:endParaRPr lang="pl-PL" b="1" dirty="0"/>
          </a:p>
        </p:txBody>
      </p:sp>
      <p:cxnSp>
        <p:nvCxnSpPr>
          <p:cNvPr id="26" name="Łącznik prosty ze strzałką 25"/>
          <p:cNvCxnSpPr/>
          <p:nvPr/>
        </p:nvCxnSpPr>
        <p:spPr>
          <a:xfrm flipV="1">
            <a:off x="5796136" y="3429000"/>
            <a:ext cx="855712" cy="83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a 24"/>
          <p:cNvSpPr/>
          <p:nvPr/>
        </p:nvSpPr>
        <p:spPr>
          <a:xfrm>
            <a:off x="6948264" y="2636912"/>
            <a:ext cx="172819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/>
          <p:cNvSpPr txBox="1"/>
          <p:nvPr/>
        </p:nvSpPr>
        <p:spPr>
          <a:xfrm>
            <a:off x="7236296" y="2804735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Klasa R:</a:t>
            </a:r>
          </a:p>
          <a:p>
            <a:r>
              <a:rPr lang="pl-PL" dirty="0" smtClean="0"/>
              <a:t>Osobniki  odporne lub </a:t>
            </a:r>
            <a:r>
              <a:rPr lang="pl-PL" dirty="0" err="1" smtClean="0"/>
              <a:t>padłe</a:t>
            </a:r>
            <a:endParaRPr lang="pl-PL" dirty="0" smtClean="0"/>
          </a:p>
        </p:txBody>
      </p:sp>
      <p:sp>
        <p:nvSpPr>
          <p:cNvPr id="30" name="pole tekstowe 29"/>
          <p:cNvSpPr txBox="1"/>
          <p:nvPr/>
        </p:nvSpPr>
        <p:spPr>
          <a:xfrm>
            <a:off x="755576" y="4820959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r</a:t>
            </a:r>
            <a:r>
              <a:rPr lang="pl-PL" dirty="0" smtClean="0"/>
              <a:t> = częstość kontaktu * prawdopodobieństwo zarażenia</a:t>
            </a:r>
          </a:p>
          <a:p>
            <a:r>
              <a:rPr lang="pl-PL" dirty="0" smtClean="0"/>
              <a:t>a = tempo zdrowienia</a:t>
            </a:r>
          </a:p>
          <a:p>
            <a:r>
              <a:rPr lang="pl-PL" dirty="0" smtClean="0"/>
              <a:t>m = tempo urodzeń oraz śmiertelności, przyjmujemy że są na podobnym poziomie. Przeciętny czas życia wynosi 1/ µ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251520" y="3284984"/>
            <a:ext cx="8640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8495928" y="4005064"/>
            <a:ext cx="46856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467544" y="35010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</a:t>
            </a:r>
            <a:endParaRPr lang="en-GB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2627784" y="40050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</a:t>
            </a:r>
            <a:endParaRPr lang="en-GB" dirty="0"/>
          </a:p>
        </p:txBody>
      </p:sp>
      <p:cxnSp>
        <p:nvCxnSpPr>
          <p:cNvPr id="29" name="Łącznik prosty ze strzałką 28"/>
          <p:cNvCxnSpPr/>
          <p:nvPr/>
        </p:nvCxnSpPr>
        <p:spPr>
          <a:xfrm>
            <a:off x="2843808" y="3789040"/>
            <a:ext cx="504056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5652120" y="3861048"/>
            <a:ext cx="504056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ole tekstowe 33"/>
          <p:cNvSpPr txBox="1"/>
          <p:nvPr/>
        </p:nvSpPr>
        <p:spPr>
          <a:xfrm>
            <a:off x="5508104" y="40770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</a:t>
            </a:r>
            <a:endParaRPr lang="en-GB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8316416" y="42210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</a:t>
            </a:r>
            <a:endParaRPr lang="en-GB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467544" y="30420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Rozbudowa modelu SIR</a:t>
            </a:r>
          </a:p>
          <a:p>
            <a:r>
              <a:rPr lang="pl-PL" sz="2000" dirty="0" smtClean="0"/>
              <a:t>Uwzględnia nabywanie odporności oraz procesy rozrodczości i śmiertelności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467544" y="30420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Rozbudowa modelu SIR</a:t>
            </a:r>
          </a:p>
          <a:p>
            <a:r>
              <a:rPr lang="pl-PL" sz="2000" dirty="0" smtClean="0"/>
              <a:t>Uwzględnia nabywanie odporności oraz procesy rozrodczości i śmiertelności</a:t>
            </a:r>
            <a:endParaRPr lang="pl-PL" sz="20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2581275" cy="752475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62150"/>
            <a:ext cx="1895475" cy="752475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2051720" y="2348880"/>
            <a:ext cx="3024336" cy="38164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pole tekstowe 27"/>
          <p:cNvSpPr txBox="1"/>
          <p:nvPr/>
        </p:nvSpPr>
        <p:spPr>
          <a:xfrm>
            <a:off x="5516488" y="2132523"/>
            <a:ext cx="33123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Uproszczony model po podzieleniu przez N:</a:t>
            </a:r>
          </a:p>
          <a:p>
            <a:endParaRPr lang="pl-PL" sz="2400" dirty="0" smtClean="0"/>
          </a:p>
          <a:p>
            <a:r>
              <a:rPr lang="pl-PL" sz="2400" dirty="0" smtClean="0"/>
              <a:t>S = </a:t>
            </a:r>
            <a:r>
              <a:rPr lang="pl-PL" sz="2400" dirty="0" err="1" smtClean="0"/>
              <a:t>S</a:t>
            </a:r>
            <a:r>
              <a:rPr lang="pl-PL" sz="2400" dirty="0" smtClean="0"/>
              <a:t>(t)</a:t>
            </a:r>
            <a:br>
              <a:rPr lang="pl-PL" sz="2400" dirty="0" smtClean="0"/>
            </a:br>
            <a:r>
              <a:rPr lang="pl-PL" sz="2000" dirty="0" smtClean="0"/>
              <a:t>udział procentowy osobników zdrowych </a:t>
            </a:r>
          </a:p>
          <a:p>
            <a:endParaRPr lang="pl-PL" sz="2000" dirty="0" smtClean="0"/>
          </a:p>
          <a:p>
            <a:r>
              <a:rPr lang="pl-PL" sz="2400" dirty="0" smtClean="0"/>
              <a:t>I = </a:t>
            </a:r>
            <a:r>
              <a:rPr lang="pl-PL" sz="2400" dirty="0" err="1" smtClean="0"/>
              <a:t>I</a:t>
            </a:r>
            <a:r>
              <a:rPr lang="pl-PL" sz="2400" dirty="0" smtClean="0"/>
              <a:t>(t)</a:t>
            </a:r>
            <a:br>
              <a:rPr lang="pl-PL" sz="2400" dirty="0" smtClean="0"/>
            </a:br>
            <a:r>
              <a:rPr lang="pl-PL" sz="2000" dirty="0" smtClean="0"/>
              <a:t>udział procentowy osobników chorych </a:t>
            </a:r>
          </a:p>
          <a:p>
            <a:endParaRPr lang="pl-PL" sz="2000" dirty="0" smtClean="0"/>
          </a:p>
          <a:p>
            <a:r>
              <a:rPr lang="pl-PL" sz="2400" dirty="0" smtClean="0"/>
              <a:t>R = </a:t>
            </a:r>
            <a:r>
              <a:rPr lang="pl-PL" sz="2400" dirty="0" err="1" smtClean="0"/>
              <a:t>R</a:t>
            </a:r>
            <a:r>
              <a:rPr lang="pl-PL" sz="2400" dirty="0" smtClean="0"/>
              <a:t>(t)</a:t>
            </a:r>
          </a:p>
          <a:p>
            <a:r>
              <a:rPr lang="pl-PL" sz="2000" dirty="0" smtClean="0"/>
              <a:t>udział procentowy osobników odpornych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107504" y="2420888"/>
            <a:ext cx="18722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Warunki początkowe:</a:t>
            </a:r>
          </a:p>
          <a:p>
            <a:r>
              <a:rPr lang="pl-PL" sz="2000" dirty="0" smtClean="0"/>
              <a:t>S(t=0) = S(0)</a:t>
            </a:r>
          </a:p>
          <a:p>
            <a:r>
              <a:rPr lang="pl-PL" sz="2000" dirty="0" smtClean="0"/>
              <a:t>I(t=0) = I(0)</a:t>
            </a:r>
            <a:endParaRPr lang="en-GB" sz="2000" dirty="0" smtClean="0"/>
          </a:p>
          <a:p>
            <a:r>
              <a:rPr lang="pl-PL" sz="2000" dirty="0" smtClean="0"/>
              <a:t>R(t=0) = R(0)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Brak rozwiązania analitycznego!</a:t>
            </a:r>
            <a:endParaRPr lang="en-GB" sz="2000" dirty="0" smtClean="0"/>
          </a:p>
        </p:txBody>
      </p:sp>
      <p:sp>
        <p:nvSpPr>
          <p:cNvPr id="30" name="pole tekstowe 29"/>
          <p:cNvSpPr txBox="1"/>
          <p:nvPr/>
        </p:nvSpPr>
        <p:spPr>
          <a:xfrm>
            <a:off x="251520" y="634125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S(t) + I(t) + R(t) = 1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Nawias klamrowy otwierający 37"/>
          <p:cNvSpPr/>
          <p:nvPr/>
        </p:nvSpPr>
        <p:spPr>
          <a:xfrm>
            <a:off x="2051720" y="2708920"/>
            <a:ext cx="288032" cy="23762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2762994"/>
            <a:ext cx="2638425" cy="752475"/>
          </a:xfrm>
          <a:prstGeom prst="rect">
            <a:avLst/>
          </a:prstGeom>
          <a:noFill/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3515469"/>
            <a:ext cx="2571750" cy="752475"/>
          </a:xfrm>
          <a:prstGeom prst="rect">
            <a:avLst/>
          </a:prstGeom>
          <a:noFill/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365104"/>
            <a:ext cx="1933575" cy="752475"/>
          </a:xfrm>
          <a:prstGeom prst="rect">
            <a:avLst/>
          </a:prstGeom>
          <a:noFill/>
        </p:spPr>
      </p:pic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0" y="1962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1259632" y="2564904"/>
            <a:ext cx="1656184" cy="151216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995936" y="2564904"/>
            <a:ext cx="172819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547664" y="285293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Klasa S:</a:t>
            </a:r>
          </a:p>
          <a:p>
            <a:r>
              <a:rPr lang="pl-PL" dirty="0" smtClean="0"/>
              <a:t>Osobniki zdrowe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355976" y="285293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Klasa I:</a:t>
            </a:r>
          </a:p>
          <a:p>
            <a:r>
              <a:rPr lang="pl-PL" dirty="0" smtClean="0"/>
              <a:t>Osobniki </a:t>
            </a:r>
          </a:p>
          <a:p>
            <a:r>
              <a:rPr lang="pl-PL" dirty="0" smtClean="0"/>
              <a:t>chore</a:t>
            </a:r>
            <a:endParaRPr lang="pl-PL" dirty="0"/>
          </a:p>
        </p:txBody>
      </p:sp>
      <p:cxnSp>
        <p:nvCxnSpPr>
          <p:cNvPr id="16" name="Łącznik prosty ze strzałką 15"/>
          <p:cNvCxnSpPr/>
          <p:nvPr/>
        </p:nvCxnSpPr>
        <p:spPr>
          <a:xfrm>
            <a:off x="3059832" y="3356992"/>
            <a:ext cx="8640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2987824" y="2204864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tempo</a:t>
            </a:r>
          </a:p>
          <a:p>
            <a:r>
              <a:rPr lang="pl-PL" dirty="0" smtClean="0"/>
              <a:t>infekcji</a:t>
            </a:r>
          </a:p>
          <a:p>
            <a:pPr algn="ctr"/>
            <a:r>
              <a:rPr lang="pl-PL" b="1" dirty="0" err="1" smtClean="0"/>
              <a:t>r</a:t>
            </a:r>
            <a:endParaRPr lang="pl-PL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5508104" y="1988840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tempo zdrowienia (lub do zgonu)</a:t>
            </a:r>
          </a:p>
          <a:p>
            <a:pPr algn="ctr"/>
            <a:r>
              <a:rPr lang="pl-PL" b="1" dirty="0" smtClean="0"/>
              <a:t>a</a:t>
            </a:r>
            <a:endParaRPr lang="pl-PL" b="1" dirty="0"/>
          </a:p>
        </p:txBody>
      </p:sp>
      <p:cxnSp>
        <p:nvCxnSpPr>
          <p:cNvPr id="26" name="Łącznik prosty ze strzałką 25"/>
          <p:cNvCxnSpPr/>
          <p:nvPr/>
        </p:nvCxnSpPr>
        <p:spPr>
          <a:xfrm flipV="1">
            <a:off x="5796136" y="3429000"/>
            <a:ext cx="855712" cy="83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a 24"/>
          <p:cNvSpPr/>
          <p:nvPr/>
        </p:nvSpPr>
        <p:spPr>
          <a:xfrm>
            <a:off x="6948264" y="2636912"/>
            <a:ext cx="172819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/>
          <p:cNvSpPr txBox="1"/>
          <p:nvPr/>
        </p:nvSpPr>
        <p:spPr>
          <a:xfrm>
            <a:off x="7236296" y="2804735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Klasa R:</a:t>
            </a:r>
          </a:p>
          <a:p>
            <a:r>
              <a:rPr lang="pl-PL" dirty="0" smtClean="0"/>
              <a:t>Osobniki  odporne lub </a:t>
            </a:r>
            <a:r>
              <a:rPr lang="pl-PL" dirty="0" err="1" smtClean="0"/>
              <a:t>padłe</a:t>
            </a:r>
            <a:endParaRPr lang="pl-PL" dirty="0" smtClean="0"/>
          </a:p>
        </p:txBody>
      </p:sp>
      <p:sp>
        <p:nvSpPr>
          <p:cNvPr id="30" name="pole tekstowe 29"/>
          <p:cNvSpPr txBox="1"/>
          <p:nvPr/>
        </p:nvSpPr>
        <p:spPr>
          <a:xfrm>
            <a:off x="755576" y="4820959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r</a:t>
            </a:r>
            <a:r>
              <a:rPr lang="pl-PL" dirty="0" smtClean="0"/>
              <a:t> = częstość kontaktu * prawdopodobieństwo zarażenia</a:t>
            </a:r>
          </a:p>
          <a:p>
            <a:r>
              <a:rPr lang="pl-PL" dirty="0" smtClean="0"/>
              <a:t>a = tempo zdrowienia</a:t>
            </a:r>
          </a:p>
          <a:p>
            <a:r>
              <a:rPr lang="pl-PL" dirty="0" smtClean="0"/>
              <a:t>u = tempo utraty odporności</a:t>
            </a:r>
          </a:p>
          <a:p>
            <a:r>
              <a:rPr lang="pl-PL" dirty="0" smtClean="0"/>
              <a:t>m = tempo urodzeń oraz śmiertelności, przyjmujemy że są na podobnym poziomie. Przeciętny czas życia wynosi 1/ µ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251520" y="3284984"/>
            <a:ext cx="8640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8495928" y="4005064"/>
            <a:ext cx="46856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467544" y="35010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</a:t>
            </a:r>
            <a:endParaRPr lang="en-GB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2627784" y="40050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</a:t>
            </a:r>
            <a:endParaRPr lang="en-GB" dirty="0"/>
          </a:p>
        </p:txBody>
      </p:sp>
      <p:cxnSp>
        <p:nvCxnSpPr>
          <p:cNvPr id="29" name="Łącznik prosty ze strzałką 28"/>
          <p:cNvCxnSpPr/>
          <p:nvPr/>
        </p:nvCxnSpPr>
        <p:spPr>
          <a:xfrm>
            <a:off x="2843808" y="3789040"/>
            <a:ext cx="504056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5652120" y="3861048"/>
            <a:ext cx="504056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ole tekstowe 33"/>
          <p:cNvSpPr txBox="1"/>
          <p:nvPr/>
        </p:nvSpPr>
        <p:spPr>
          <a:xfrm>
            <a:off x="5508104" y="40770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</a:t>
            </a:r>
            <a:endParaRPr lang="en-GB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8316416" y="42210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</a:t>
            </a:r>
            <a:endParaRPr lang="en-GB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467544" y="30420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Rozbudowa modelu SIR</a:t>
            </a:r>
          </a:p>
          <a:p>
            <a:r>
              <a:rPr lang="pl-PL" sz="2000" dirty="0" smtClean="0"/>
              <a:t>Uwzględnia nabywanie odporności oraz jej utratę + procesy rozrodczości i śmiertelności</a:t>
            </a:r>
            <a:endParaRPr lang="pl-PL" sz="2000" dirty="0"/>
          </a:p>
        </p:txBody>
      </p:sp>
      <p:cxnSp>
        <p:nvCxnSpPr>
          <p:cNvPr id="36" name="Łącznik prosty 35"/>
          <p:cNvCxnSpPr/>
          <p:nvPr/>
        </p:nvCxnSpPr>
        <p:spPr>
          <a:xfrm flipV="1">
            <a:off x="7812360" y="1772816"/>
            <a:ext cx="0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/>
          <p:cNvCxnSpPr/>
          <p:nvPr/>
        </p:nvCxnSpPr>
        <p:spPr>
          <a:xfrm flipH="1">
            <a:off x="1979712" y="1772816"/>
            <a:ext cx="58326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>
            <a:off x="1979712" y="1772816"/>
            <a:ext cx="0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ole tekstowe 43"/>
          <p:cNvSpPr txBox="1"/>
          <p:nvPr/>
        </p:nvSpPr>
        <p:spPr>
          <a:xfrm>
            <a:off x="3203848" y="134076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Utrata odporności w tempie u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Modele matematyczne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r>
              <a:rPr lang="pl-PL" dirty="0" smtClean="0"/>
              <a:t>Przykłady zastosowania modelowania matematycznego:</a:t>
            </a:r>
          </a:p>
          <a:p>
            <a:pPr lvl="1"/>
            <a:r>
              <a:rPr lang="pl-PL" dirty="0" smtClean="0"/>
              <a:t>Dynamika rozwoju choroby po infekcji</a:t>
            </a:r>
          </a:p>
          <a:p>
            <a:pPr lvl="1"/>
            <a:r>
              <a:rPr lang="pl-PL" dirty="0" smtClean="0"/>
              <a:t>Tempo replikacji wirusa</a:t>
            </a:r>
          </a:p>
          <a:p>
            <a:pPr lvl="1"/>
            <a:r>
              <a:rPr lang="pl-PL" dirty="0" smtClean="0"/>
              <a:t>Skuteczność terapii antywirusowej</a:t>
            </a:r>
          </a:p>
          <a:p>
            <a:pPr lvl="1"/>
            <a:r>
              <a:rPr lang="pl-PL" dirty="0" smtClean="0"/>
              <a:t>Szacowanie liczby nowych infekcji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2581275" cy="752475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62150"/>
            <a:ext cx="1895475" cy="752475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907704" y="2420888"/>
            <a:ext cx="3816424" cy="3240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pole tekstowe 27"/>
          <p:cNvSpPr txBox="1"/>
          <p:nvPr/>
        </p:nvSpPr>
        <p:spPr>
          <a:xfrm>
            <a:off x="5796136" y="2132523"/>
            <a:ext cx="331236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Uproszczony model po podzieleniu przez N:</a:t>
            </a:r>
          </a:p>
          <a:p>
            <a:endParaRPr lang="pl-PL" sz="2400" dirty="0" smtClean="0"/>
          </a:p>
          <a:p>
            <a:r>
              <a:rPr lang="pl-PL" sz="2400" dirty="0" smtClean="0"/>
              <a:t>S = </a:t>
            </a:r>
            <a:r>
              <a:rPr lang="pl-PL" sz="2400" dirty="0" err="1" smtClean="0"/>
              <a:t>S</a:t>
            </a:r>
            <a:r>
              <a:rPr lang="pl-PL" sz="2400" dirty="0" smtClean="0"/>
              <a:t>(t)</a:t>
            </a:r>
            <a:br>
              <a:rPr lang="pl-PL" sz="2400" dirty="0" smtClean="0"/>
            </a:br>
            <a:r>
              <a:rPr lang="pl-PL" sz="2000" dirty="0" smtClean="0"/>
              <a:t>udział procentowy osobników zdrowych </a:t>
            </a:r>
          </a:p>
          <a:p>
            <a:endParaRPr lang="pl-PL" sz="2000" dirty="0" smtClean="0"/>
          </a:p>
          <a:p>
            <a:r>
              <a:rPr lang="pl-PL" sz="2400" dirty="0" smtClean="0"/>
              <a:t>I = </a:t>
            </a:r>
            <a:r>
              <a:rPr lang="pl-PL" sz="2400" dirty="0" err="1" smtClean="0"/>
              <a:t>I</a:t>
            </a:r>
            <a:r>
              <a:rPr lang="pl-PL" sz="2400" dirty="0" smtClean="0"/>
              <a:t>(t)</a:t>
            </a:r>
            <a:br>
              <a:rPr lang="pl-PL" sz="2400" dirty="0" smtClean="0"/>
            </a:br>
            <a:r>
              <a:rPr lang="pl-PL" sz="2000" dirty="0" smtClean="0"/>
              <a:t>udział procentowy osobników chorych </a:t>
            </a:r>
          </a:p>
          <a:p>
            <a:endParaRPr lang="pl-PL" sz="2000" dirty="0" smtClean="0"/>
          </a:p>
          <a:p>
            <a:r>
              <a:rPr lang="pl-PL" sz="2400" dirty="0" smtClean="0"/>
              <a:t>R = </a:t>
            </a:r>
            <a:r>
              <a:rPr lang="pl-PL" sz="2400" dirty="0" err="1" smtClean="0"/>
              <a:t>R</a:t>
            </a:r>
            <a:r>
              <a:rPr lang="pl-PL" sz="2400" dirty="0" smtClean="0"/>
              <a:t>(t)</a:t>
            </a:r>
          </a:p>
          <a:p>
            <a:r>
              <a:rPr lang="pl-PL" sz="2000" dirty="0" smtClean="0"/>
              <a:t>udział procentowy osobników odpornych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107504" y="2420888"/>
            <a:ext cx="18722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Warunki początkowe:</a:t>
            </a:r>
          </a:p>
          <a:p>
            <a:r>
              <a:rPr lang="pl-PL" sz="2000" dirty="0" smtClean="0"/>
              <a:t>S(t=0) = S(0)</a:t>
            </a:r>
          </a:p>
          <a:p>
            <a:r>
              <a:rPr lang="pl-PL" sz="2000" dirty="0" smtClean="0"/>
              <a:t>I(t=0) = I(0)</a:t>
            </a:r>
            <a:endParaRPr lang="en-GB" sz="2000" dirty="0" smtClean="0"/>
          </a:p>
          <a:p>
            <a:r>
              <a:rPr lang="pl-PL" sz="2000" dirty="0" smtClean="0"/>
              <a:t>R(t=0) = R(0)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Brak rozwiązania analitycznego!</a:t>
            </a:r>
            <a:endParaRPr lang="en-GB" sz="2000" dirty="0" smtClean="0"/>
          </a:p>
        </p:txBody>
      </p:sp>
      <p:sp>
        <p:nvSpPr>
          <p:cNvPr id="30" name="pole tekstowe 29"/>
          <p:cNvSpPr txBox="1"/>
          <p:nvPr/>
        </p:nvSpPr>
        <p:spPr>
          <a:xfrm>
            <a:off x="251520" y="634125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S(t) + I(t) + R(t) = 1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Nawias klamrowy otwierający 37"/>
          <p:cNvSpPr/>
          <p:nvPr/>
        </p:nvSpPr>
        <p:spPr>
          <a:xfrm>
            <a:off x="1907704" y="2708920"/>
            <a:ext cx="288032" cy="25922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ole tekstowe 24"/>
          <p:cNvSpPr txBox="1"/>
          <p:nvPr/>
        </p:nvSpPr>
        <p:spPr>
          <a:xfrm>
            <a:off x="467544" y="30420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Rozbudowa modelu SIR</a:t>
            </a:r>
          </a:p>
          <a:p>
            <a:r>
              <a:rPr lang="pl-PL" sz="2000" dirty="0" smtClean="0"/>
              <a:t>Uwzględnia nabywanie odporności oraz jej utratę + procesy rozrodczości i śmiertelności</a:t>
            </a:r>
            <a:endParaRPr lang="pl-PL" sz="2000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0162" y="2820541"/>
            <a:ext cx="3409950" cy="752475"/>
          </a:xfrm>
          <a:prstGeom prst="rect">
            <a:avLst/>
          </a:prstGeom>
          <a:noFill/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4932" y="3645024"/>
            <a:ext cx="2705100" cy="752475"/>
          </a:xfrm>
          <a:prstGeom prst="rect">
            <a:avLst/>
          </a:prstGeom>
          <a:noFill/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4509120"/>
            <a:ext cx="2571750" cy="752475"/>
          </a:xfrm>
          <a:prstGeom prst="rect">
            <a:avLst/>
          </a:prstGeom>
          <a:noFill/>
        </p:spPr>
      </p:pic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119675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241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32451"/>
            <a:ext cx="8424936" cy="3208718"/>
          </a:xfrm>
        </p:spPr>
        <p:txBody>
          <a:bodyPr/>
          <a:lstStyle/>
          <a:p>
            <a:r>
              <a:rPr lang="pl-PL" dirty="0" smtClean="0"/>
              <a:t>R</a:t>
            </a:r>
            <a:r>
              <a:rPr lang="pl-PL" baseline="-25000" dirty="0" smtClean="0"/>
              <a:t>0</a:t>
            </a:r>
            <a:r>
              <a:rPr lang="pl-PL" dirty="0" smtClean="0"/>
              <a:t> – współczynnik odnowienia zawsze będzie mniejszy niż dla modelu zamkniętego!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Frakcja osobników zainfekowanych oscyluje wokół stanu stacjonarnego:</a:t>
            </a:r>
            <a:endParaRPr lang="en-GB" dirty="0"/>
          </a:p>
        </p:txBody>
      </p:sp>
      <p:sp>
        <p:nvSpPr>
          <p:cNvPr id="4" name="Tytuł 3"/>
          <p:cNvSpPr txBox="1">
            <a:spLocks noGrp="1"/>
          </p:cNvSpPr>
          <p:nvPr>
            <p:ph type="title"/>
          </p:nvPr>
        </p:nvSpPr>
        <p:spPr>
          <a:xfrm>
            <a:off x="685346" y="494661"/>
            <a:ext cx="7765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3200" dirty="0" smtClean="0"/>
              <a:t>Rozbudowa modelu SIR</a:t>
            </a:r>
          </a:p>
          <a:p>
            <a:pPr algn="l"/>
            <a:r>
              <a:rPr lang="pl-PL" sz="2000" dirty="0" smtClean="0"/>
              <a:t>Uwzględnia nabywanie odporności oraz jej utratę + procesy rozrodczości i śmiertelności</a:t>
            </a:r>
            <a:endParaRPr lang="pl-PL" sz="2000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Prostokąt 6"/>
          <p:cNvSpPr/>
          <p:nvPr/>
        </p:nvSpPr>
        <p:spPr>
          <a:xfrm>
            <a:off x="4716016" y="2780928"/>
            <a:ext cx="2376264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ostokąt 8"/>
          <p:cNvSpPr/>
          <p:nvPr/>
        </p:nvSpPr>
        <p:spPr>
          <a:xfrm>
            <a:off x="1080120" y="2636912"/>
            <a:ext cx="1944216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924944"/>
            <a:ext cx="1171575" cy="742950"/>
          </a:xfrm>
          <a:prstGeom prst="rect">
            <a:avLst/>
          </a:prstGeom>
          <a:noFill/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996952"/>
            <a:ext cx="1457325" cy="733425"/>
          </a:xfrm>
          <a:prstGeom prst="rect">
            <a:avLst/>
          </a:prstGeom>
          <a:noFill/>
        </p:spPr>
      </p:pic>
      <p:sp>
        <p:nvSpPr>
          <p:cNvPr id="13" name="Strzałka w prawo 12"/>
          <p:cNvSpPr/>
          <p:nvPr/>
        </p:nvSpPr>
        <p:spPr>
          <a:xfrm>
            <a:off x="3275856" y="3068960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97152"/>
            <a:ext cx="37433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ole tekstowe 14"/>
          <p:cNvSpPr txBox="1"/>
          <p:nvPr/>
        </p:nvSpPr>
        <p:spPr>
          <a:xfrm>
            <a:off x="5004048" y="4869160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Gdzie T ~ </a:t>
            </a:r>
            <a:r>
              <a:rPr lang="pl-PL" sz="2000" dirty="0" err="1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sqrt</a:t>
            </a:r>
            <a:r>
              <a:rPr lang="pl-PL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(średni wiek w którym dochodzi do infekcji * średni czas trwania infekcji)</a:t>
            </a:r>
            <a:endParaRPr lang="en-GB" sz="2000" dirty="0" smtClean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1259632" y="2564904"/>
            <a:ext cx="1656184" cy="151216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995936" y="2564904"/>
            <a:ext cx="172819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547664" y="285293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Klasa S:</a:t>
            </a:r>
          </a:p>
          <a:p>
            <a:r>
              <a:rPr lang="pl-PL" dirty="0" smtClean="0"/>
              <a:t>Osobniki zdrowe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355976" y="285293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Klasa I:</a:t>
            </a:r>
          </a:p>
          <a:p>
            <a:r>
              <a:rPr lang="pl-PL" dirty="0" smtClean="0"/>
              <a:t>Osobniki </a:t>
            </a:r>
          </a:p>
          <a:p>
            <a:r>
              <a:rPr lang="pl-PL" dirty="0" smtClean="0"/>
              <a:t>chore</a:t>
            </a:r>
            <a:endParaRPr lang="pl-PL" dirty="0"/>
          </a:p>
        </p:txBody>
      </p:sp>
      <p:cxnSp>
        <p:nvCxnSpPr>
          <p:cNvPr id="16" name="Łącznik prosty ze strzałką 15"/>
          <p:cNvCxnSpPr/>
          <p:nvPr/>
        </p:nvCxnSpPr>
        <p:spPr>
          <a:xfrm>
            <a:off x="3059832" y="3356992"/>
            <a:ext cx="8640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6012160" y="25649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</a:t>
            </a:r>
            <a:endParaRPr lang="pl-PL" b="1" dirty="0"/>
          </a:p>
        </p:txBody>
      </p:sp>
      <p:cxnSp>
        <p:nvCxnSpPr>
          <p:cNvPr id="26" name="Łącznik prosty ze strzałką 25"/>
          <p:cNvCxnSpPr/>
          <p:nvPr/>
        </p:nvCxnSpPr>
        <p:spPr>
          <a:xfrm>
            <a:off x="5796136" y="3437384"/>
            <a:ext cx="936104" cy="6396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a 24"/>
          <p:cNvSpPr/>
          <p:nvPr/>
        </p:nvSpPr>
        <p:spPr>
          <a:xfrm>
            <a:off x="6948264" y="1772816"/>
            <a:ext cx="1728192" cy="158417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/>
          <p:cNvSpPr txBox="1"/>
          <p:nvPr/>
        </p:nvSpPr>
        <p:spPr>
          <a:xfrm>
            <a:off x="755576" y="4820959"/>
            <a:ext cx="7416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r</a:t>
            </a:r>
            <a:r>
              <a:rPr lang="pl-PL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 = częstość kontaktu * prawdopodobieństwo zarażenia</a:t>
            </a:r>
          </a:p>
          <a:p>
            <a:r>
              <a:rPr lang="pl-PL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a = tempo zdrowienia</a:t>
            </a:r>
          </a:p>
          <a:p>
            <a:r>
              <a:rPr lang="pl-PL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u = tempo utraty odporności</a:t>
            </a:r>
          </a:p>
          <a:p>
            <a:r>
              <a:rPr lang="pl-PL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m = tempo urodzeń oraz śmiertelności, przyjmujemy że są na podobnym poziomie. Przeciętny czas życia wynosi 1/ µ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467544" y="304200"/>
            <a:ext cx="82809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Rozbudowa modelu SIR</a:t>
            </a:r>
          </a:p>
          <a:p>
            <a:r>
              <a:rPr lang="pl-PL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Uwzględnia nabywanie odporności  + obecność chronicznych nosicieli</a:t>
            </a:r>
            <a:endParaRPr lang="pl-PL" sz="2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  <a:cs typeface="Trebuchet MS"/>
            </a:endParaRPr>
          </a:p>
        </p:txBody>
      </p:sp>
      <p:cxnSp>
        <p:nvCxnSpPr>
          <p:cNvPr id="37" name="Łącznik prosty 36"/>
          <p:cNvCxnSpPr/>
          <p:nvPr/>
        </p:nvCxnSpPr>
        <p:spPr>
          <a:xfrm flipH="1">
            <a:off x="3419872" y="2060848"/>
            <a:ext cx="3744416" cy="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>
            <a:off x="3419872" y="2060848"/>
            <a:ext cx="0" cy="360040"/>
          </a:xfrm>
          <a:prstGeom prst="straightConnector1">
            <a:avLst/>
          </a:prstGeom>
          <a:ln w="28575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ole tekstowe 43"/>
          <p:cNvSpPr txBox="1"/>
          <p:nvPr/>
        </p:nvSpPr>
        <p:spPr>
          <a:xfrm>
            <a:off x="3491880" y="126876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Nosiciele zarażają zdrowych w tempie </a:t>
            </a:r>
            <a:r>
              <a:rPr lang="en-GB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ɛ</a:t>
            </a:r>
            <a:r>
              <a:rPr lang="pl-PL" sz="2000" dirty="0" err="1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r</a:t>
            </a:r>
            <a:r>
              <a:rPr lang="pl-PL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, gdzie </a:t>
            </a:r>
            <a:r>
              <a:rPr lang="en-GB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ɛ</a:t>
            </a:r>
            <a:r>
              <a:rPr lang="pl-PL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 &lt; 1</a:t>
            </a:r>
            <a:endParaRPr lang="en-GB" sz="2000" dirty="0" smtClean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  <a:cs typeface="Trebuchet MS"/>
            </a:endParaRPr>
          </a:p>
        </p:txBody>
      </p:sp>
      <p:sp>
        <p:nvSpPr>
          <p:cNvPr id="32" name="Elipsa 31"/>
          <p:cNvSpPr/>
          <p:nvPr/>
        </p:nvSpPr>
        <p:spPr>
          <a:xfrm>
            <a:off x="6876256" y="3789040"/>
            <a:ext cx="1728192" cy="158417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/>
          <p:cNvSpPr txBox="1"/>
          <p:nvPr/>
        </p:nvSpPr>
        <p:spPr>
          <a:xfrm>
            <a:off x="7092280" y="3933056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Klasa R:</a:t>
            </a:r>
          </a:p>
          <a:p>
            <a:r>
              <a:rPr lang="pl-PL" dirty="0" smtClean="0"/>
              <a:t>Osobniki  odporne lub </a:t>
            </a:r>
            <a:r>
              <a:rPr lang="pl-PL" dirty="0" err="1" smtClean="0"/>
              <a:t>padłe</a:t>
            </a:r>
            <a:endParaRPr lang="pl-PL" dirty="0" smtClean="0"/>
          </a:p>
        </p:txBody>
      </p:sp>
      <p:sp>
        <p:nvSpPr>
          <p:cNvPr id="38" name="pole tekstowe 37"/>
          <p:cNvSpPr txBox="1"/>
          <p:nvPr/>
        </p:nvSpPr>
        <p:spPr>
          <a:xfrm>
            <a:off x="7236296" y="198884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Klasa C:</a:t>
            </a:r>
          </a:p>
          <a:p>
            <a:r>
              <a:rPr lang="pl-PL" dirty="0" smtClean="0"/>
              <a:t>Chroniczni nosiciele</a:t>
            </a:r>
          </a:p>
        </p:txBody>
      </p:sp>
      <p:cxnSp>
        <p:nvCxnSpPr>
          <p:cNvPr id="39" name="Łącznik prosty ze strzałką 38"/>
          <p:cNvCxnSpPr/>
          <p:nvPr/>
        </p:nvCxnSpPr>
        <p:spPr>
          <a:xfrm flipV="1">
            <a:off x="5796136" y="2852936"/>
            <a:ext cx="1008112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ole tekstowe 48"/>
          <p:cNvSpPr txBox="1"/>
          <p:nvPr/>
        </p:nvSpPr>
        <p:spPr>
          <a:xfrm>
            <a:off x="3140224" y="2357264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tempo</a:t>
            </a:r>
          </a:p>
          <a:p>
            <a:r>
              <a:rPr lang="pl-PL" dirty="0" smtClean="0"/>
              <a:t>infekcji</a:t>
            </a:r>
          </a:p>
          <a:p>
            <a:pPr algn="ctr"/>
            <a:r>
              <a:rPr lang="pl-PL" b="1" dirty="0" err="1" smtClean="0"/>
              <a:t>r</a:t>
            </a:r>
            <a:endParaRPr lang="pl-PL" b="1" dirty="0"/>
          </a:p>
        </p:txBody>
      </p:sp>
      <p:sp>
        <p:nvSpPr>
          <p:cNvPr id="50" name="pole tekstowe 49"/>
          <p:cNvSpPr txBox="1"/>
          <p:nvPr/>
        </p:nvSpPr>
        <p:spPr>
          <a:xfrm>
            <a:off x="5940152" y="38610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1-p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346" y="1732451"/>
            <a:ext cx="7765322" cy="616430"/>
          </a:xfrm>
        </p:spPr>
        <p:txBody>
          <a:bodyPr/>
          <a:lstStyle/>
          <a:p>
            <a:r>
              <a:rPr lang="pl-PL" dirty="0" smtClean="0"/>
              <a:t>Modyfikujemy równanie dla zarażających I o wyrażenie dyfuzyjne</a:t>
            </a:r>
            <a:endParaRPr lang="en-US" dirty="0"/>
          </a:p>
        </p:txBody>
      </p:sp>
      <p:sp>
        <p:nvSpPr>
          <p:cNvPr id="4" name="Tytuł 3"/>
          <p:cNvSpPr txBox="1">
            <a:spLocks noGrp="1"/>
          </p:cNvSpPr>
          <p:nvPr>
            <p:ph type="title"/>
          </p:nvPr>
        </p:nvSpPr>
        <p:spPr>
          <a:xfrm>
            <a:off x="685346" y="648549"/>
            <a:ext cx="77653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Rozbudowa modelu SIR</a:t>
            </a:r>
            <a:br>
              <a:rPr lang="pl-PL" sz="32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</a:br>
            <a:r>
              <a:rPr lang="pl-PL" sz="2000" dirty="0" smtClean="0"/>
              <a:t>Geograficzne rozprzestrzenianie się chorób</a:t>
            </a:r>
          </a:p>
        </p:txBody>
      </p:sp>
      <p:sp>
        <p:nvSpPr>
          <p:cNvPr id="5" name="Prostokąt 4"/>
          <p:cNvSpPr/>
          <p:nvPr/>
        </p:nvSpPr>
        <p:spPr>
          <a:xfrm>
            <a:off x="1331640" y="2276872"/>
            <a:ext cx="381642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348880"/>
            <a:ext cx="2686050" cy="752475"/>
          </a:xfrm>
          <a:prstGeom prst="rect">
            <a:avLst/>
          </a:prstGeom>
          <a:noFill/>
        </p:spPr>
      </p:pic>
      <p:sp>
        <p:nvSpPr>
          <p:cNvPr id="16" name="pole tekstowe 15"/>
          <p:cNvSpPr txBox="1"/>
          <p:nvPr/>
        </p:nvSpPr>
        <p:spPr>
          <a:xfrm>
            <a:off x="5580112" y="2276872"/>
            <a:ext cx="3563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Gdzie:</a:t>
            </a:r>
          </a:p>
          <a:p>
            <a:r>
              <a:rPr lang="pl-PL" dirty="0" smtClean="0"/>
              <a:t>D – współczynnik dyfuzji</a:t>
            </a:r>
          </a:p>
          <a:p>
            <a:r>
              <a:rPr lang="pl-PL" dirty="0" smtClean="0">
                <a:latin typeface="Calibri"/>
              </a:rPr>
              <a:t>∆ - laplasjan</a:t>
            </a:r>
          </a:p>
          <a:p>
            <a:endParaRPr lang="pl-PL" dirty="0" smtClean="0">
              <a:latin typeface="Calibri"/>
            </a:endParaRPr>
          </a:p>
          <a:p>
            <a:r>
              <a:rPr lang="pl-PL" dirty="0" smtClean="0">
                <a:latin typeface="Calibri"/>
              </a:rPr>
              <a:t>∂ - delta Jacobiego - pochodna cząstkowa – dla funkcji wielu zmiennych jest to pochodna dla jednej ze zmiennych przy ustaleniu pozostałych</a:t>
            </a:r>
            <a:endParaRPr lang="en-US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1115616" y="3573016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Modelowanie dyfuzyjne ma zastosowanie w epidemiologii geograficznej</a:t>
            </a:r>
            <a:endParaRPr lang="en-US" sz="2000" dirty="0" smtClean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346" y="226302"/>
            <a:ext cx="7765322" cy="97045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Przykłady modeli epidemiologicznych stosowanych dla epidemii wirusa </a:t>
            </a:r>
            <a:r>
              <a:rPr lang="pl-PL" dirty="0" err="1" smtClean="0"/>
              <a:t>Zika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E:\Dropbox\fig-1-1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7"/>
            <a:ext cx="6840760" cy="470672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6167045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Wiratsudakul</a:t>
            </a:r>
            <a:r>
              <a:rPr lang="pl-PL" dirty="0" smtClean="0"/>
              <a:t> et al. 2018. </a:t>
            </a:r>
            <a:r>
              <a:rPr lang="en-US" dirty="0" smtClean="0"/>
              <a:t>Dynamics of </a:t>
            </a:r>
            <a:r>
              <a:rPr lang="en-US" dirty="0" err="1" smtClean="0"/>
              <a:t>Zika</a:t>
            </a:r>
            <a:r>
              <a:rPr lang="en-US" dirty="0" smtClean="0"/>
              <a:t> virus outbreaks: an overview of mathematical modeling </a:t>
            </a:r>
            <a:r>
              <a:rPr lang="en-US" dirty="0" err="1" smtClean="0"/>
              <a:t>approache</a:t>
            </a:r>
            <a:r>
              <a:rPr lang="pl-PL" dirty="0" smtClean="0"/>
              <a:t>s. </a:t>
            </a:r>
            <a:endParaRPr lang="en-US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740352" y="1484784"/>
            <a:ext cx="17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</a:t>
            </a:r>
            <a:r>
              <a:rPr lang="pl-PL" baseline="-25000" dirty="0" smtClean="0"/>
              <a:t>M </a:t>
            </a:r>
            <a:r>
              <a:rPr lang="pl-PL" dirty="0" smtClean="0"/>
              <a:t>– wektor</a:t>
            </a:r>
            <a:br>
              <a:rPr lang="pl-PL" dirty="0" smtClean="0"/>
            </a:br>
            <a:r>
              <a:rPr lang="pl-PL" dirty="0" smtClean="0"/>
              <a:t>(np. komar)</a:t>
            </a:r>
            <a:br>
              <a:rPr lang="pl-PL" dirty="0" smtClean="0"/>
            </a:br>
            <a:r>
              <a:rPr lang="pl-PL" dirty="0" smtClean="0"/>
              <a:t>S</a:t>
            </a:r>
            <a:r>
              <a:rPr lang="pl-PL" baseline="-25000" dirty="0" smtClean="0"/>
              <a:t>H </a:t>
            </a:r>
            <a:r>
              <a:rPr lang="pl-PL" dirty="0" smtClean="0"/>
              <a:t>- człowiek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Zespół nabytego niedoboru odporności</a:t>
            </a:r>
            <a:br>
              <a:rPr lang="pl-PL" dirty="0" smtClean="0"/>
            </a:br>
            <a:r>
              <a:rPr lang="pl-PL" dirty="0" smtClean="0"/>
              <a:t>AIDS</a:t>
            </a:r>
            <a:endParaRPr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23528" y="1772816"/>
            <a:ext cx="4536504" cy="4058751"/>
          </a:xfrm>
        </p:spPr>
        <p:txBody>
          <a:bodyPr>
            <a:noAutofit/>
          </a:bodyPr>
          <a:lstStyle/>
          <a:p>
            <a:r>
              <a:rPr lang="pl-PL" dirty="0" smtClean="0">
                <a:latin typeface="Calibri" pitchFamily="34" charset="0"/>
              </a:rPr>
              <a:t>Ang. </a:t>
            </a:r>
            <a:r>
              <a:rPr lang="pl-PL" dirty="0" err="1" smtClean="0">
                <a:latin typeface="Calibri" pitchFamily="34" charset="0"/>
              </a:rPr>
              <a:t>Aquired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dirty="0" err="1" smtClean="0">
                <a:latin typeface="Calibri" pitchFamily="34" charset="0"/>
              </a:rPr>
              <a:t>immunodeficiency</a:t>
            </a:r>
            <a:r>
              <a:rPr lang="pl-PL" dirty="0" smtClean="0">
                <a:latin typeface="Calibri" pitchFamily="34" charset="0"/>
              </a:rPr>
              <a:t> </a:t>
            </a:r>
            <a:r>
              <a:rPr lang="pl-PL" dirty="0" err="1" smtClean="0">
                <a:latin typeface="Calibri" pitchFamily="34" charset="0"/>
              </a:rPr>
              <a:t>syndrome</a:t>
            </a:r>
            <a:r>
              <a:rPr lang="pl-PL" dirty="0" smtClean="0">
                <a:latin typeface="Calibri" pitchFamily="34" charset="0"/>
              </a:rPr>
              <a:t> (AIDS)</a:t>
            </a:r>
          </a:p>
          <a:p>
            <a:r>
              <a:rPr lang="pl-PL" dirty="0" smtClean="0">
                <a:latin typeface="Calibri" pitchFamily="34" charset="0"/>
              </a:rPr>
              <a:t>Od lat 80-tych epidemia AIDS pochłonęła ponad 20 milionów ofiar</a:t>
            </a:r>
          </a:p>
          <a:p>
            <a:r>
              <a:rPr lang="pl-PL" dirty="0" smtClean="0">
                <a:latin typeface="Calibri" pitchFamily="34" charset="0"/>
              </a:rPr>
              <a:t>Niszczy układ odpornościowy, śmierć następuje zazwyczaj w wyniku infekcji lub nowotworu, z którymi osłabiony układ odpornościowy nie jest w stanie walczyć</a:t>
            </a:r>
          </a:p>
          <a:p>
            <a:r>
              <a:rPr lang="pl-PL" dirty="0" smtClean="0">
                <a:latin typeface="Calibri" pitchFamily="34" charset="0"/>
              </a:rPr>
              <a:t>Transmisja poprzez wymianę płynów ustrojowych (stosunek płciowy, korzystanie z tej samej strzykawki) lub transfuzje krwi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 descr="E:\Pictures\Screenshot from 2018-11-11 20-49-31.png"/>
          <p:cNvPicPr>
            <a:picLocks noChangeAspect="1" noChangeArrowheads="1"/>
          </p:cNvPicPr>
          <p:nvPr/>
        </p:nvPicPr>
        <p:blipFill>
          <a:blip r:embed="rId2" cstate="print"/>
          <a:srcRect l="10631" t="21420" r="73412" b="12431"/>
          <a:stretch>
            <a:fillRect/>
          </a:stretch>
        </p:blipFill>
        <p:spPr bwMode="auto">
          <a:xfrm>
            <a:off x="5292080" y="1772816"/>
            <a:ext cx="3600400" cy="4664155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5292080" y="6453336"/>
            <a:ext cx="3584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https://press.princeton.edu/titles/8458.html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Wirus HIV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Infekuje białe komórki krwi takie jak limfocyty pomocnicze T, makrofagi, komórki dendrytyczne poprzez przyłączanie się do receptora CD4 na ich powierzchni</a:t>
            </a:r>
          </a:p>
          <a:p>
            <a:r>
              <a:rPr lang="pl-PL" dirty="0" smtClean="0"/>
              <a:t>Wirus </a:t>
            </a:r>
            <a:r>
              <a:rPr lang="pl-PL" dirty="0" err="1" smtClean="0"/>
              <a:t>wbudowywuje</a:t>
            </a:r>
            <a:r>
              <a:rPr lang="pl-PL" dirty="0" smtClean="0"/>
              <a:t> swoje RNA w DNA gospodarza, co jest poprzedzone procesem odwrotnej transkrypcji. Następnie następuje faza utajenia lub aktywacja</a:t>
            </a:r>
          </a:p>
          <a:p>
            <a:r>
              <a:rPr lang="pl-PL" dirty="0" smtClean="0"/>
              <a:t>Wirus namnaża się w komórkach układu odpornościowego prowadząc do ich śmierci. Na skutek infekcji liczba komórek pomocniczych limfocytów T zmniejsza się z 1000 komórek na  mm</a:t>
            </a:r>
            <a:r>
              <a:rPr lang="pl-PL" baseline="30000" dirty="0" smtClean="0"/>
              <a:t>2</a:t>
            </a:r>
            <a:r>
              <a:rPr lang="pl-PL" dirty="0" smtClean="0"/>
              <a:t> do 200 komórek na mm</a:t>
            </a:r>
            <a:endParaRPr lang="pl-PL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E:\Pictures\Screenshot from 2018-11-11 21-09-39.png"/>
          <p:cNvPicPr>
            <a:picLocks noChangeAspect="1" noChangeArrowheads="1"/>
          </p:cNvPicPr>
          <p:nvPr/>
        </p:nvPicPr>
        <p:blipFill>
          <a:blip r:embed="rId2" cstate="print"/>
          <a:srcRect l="12209" t="60723" r="69096" b="1031"/>
          <a:stretch>
            <a:fillRect/>
          </a:stretch>
        </p:blipFill>
        <p:spPr bwMode="auto">
          <a:xfrm>
            <a:off x="539552" y="1412776"/>
            <a:ext cx="8109636" cy="5184576"/>
          </a:xfrm>
          <a:prstGeom prst="rect">
            <a:avLst/>
          </a:prstGeom>
          <a:noFill/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611560" y="404664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Trebuchet MS"/>
              </a:rPr>
              <a:t>Dynamika infekcji – wirus HIV</a:t>
            </a:r>
            <a:endParaRPr kumimoji="0" lang="en-US" sz="4000" b="0" i="0" u="none" strike="noStrike" kern="1200" cap="none" spc="0" normalizeH="0" baseline="0" noProof="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j-lt"/>
              <a:ea typeface="+mj-ea"/>
              <a:cs typeface="Trebuchet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05050" cy="61912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05050" cy="619125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50863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755576" y="154294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Trebuchet MS"/>
              </a:rPr>
              <a:t>Dynamika infekcji – wirus HIV</a:t>
            </a:r>
            <a:endParaRPr kumimoji="0" lang="en-US" sz="4000" b="0" i="0" u="none" strike="noStrike" kern="1200" cap="none" spc="0" normalizeH="0" baseline="0" noProof="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j-lt"/>
              <a:ea typeface="+mj-ea"/>
              <a:cs typeface="Trebuchet MS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979712" y="5445224"/>
            <a:ext cx="302433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Calibri" pitchFamily="34" charset="0"/>
              </a:rPr>
              <a:t>Wolne </a:t>
            </a:r>
            <a:r>
              <a:rPr lang="pl-PL" sz="1400" dirty="0" err="1" smtClean="0">
                <a:latin typeface="Calibri" pitchFamily="34" charset="0"/>
              </a:rPr>
              <a:t>wiriony</a:t>
            </a:r>
            <a:r>
              <a:rPr lang="pl-PL" sz="1400" dirty="0" smtClean="0">
                <a:latin typeface="Calibri" pitchFamily="34" charset="0"/>
              </a:rPr>
              <a:t> (V) są produkowane w tempie </a:t>
            </a:r>
            <a:r>
              <a:rPr lang="el-GR" sz="1400" dirty="0" smtClean="0">
                <a:latin typeface="Calibri" pitchFamily="34" charset="0"/>
              </a:rPr>
              <a:t>π</a:t>
            </a:r>
            <a:r>
              <a:rPr lang="pl-PL" sz="1400" dirty="0" smtClean="0">
                <a:latin typeface="Calibri" pitchFamily="34" charset="0"/>
              </a:rPr>
              <a:t> i niszczone w tempie </a:t>
            </a:r>
            <a:r>
              <a:rPr lang="el-GR" sz="1400" dirty="0" smtClean="0">
                <a:latin typeface="Calibri" pitchFamily="34" charset="0"/>
              </a:rPr>
              <a:t>σ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932040" y="4293096"/>
            <a:ext cx="3528392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latin typeface="Calibri" pitchFamily="34" charset="0"/>
              </a:rPr>
              <a:t>Aktywnie zainfekowane limfocyty (E) są produkowane z niezainfekowanych limfocytów przez wolne </a:t>
            </a:r>
            <a:r>
              <a:rPr lang="pl-PL" sz="1400" dirty="0" err="1" smtClean="0">
                <a:latin typeface="Calibri" pitchFamily="34" charset="0"/>
              </a:rPr>
              <a:t>wiriony</a:t>
            </a:r>
            <a:r>
              <a:rPr lang="pl-PL" sz="1400" dirty="0" smtClean="0">
                <a:latin typeface="Calibri" pitchFamily="34" charset="0"/>
              </a:rPr>
              <a:t> (RV) w tempie 1-</a:t>
            </a:r>
            <a:r>
              <a:rPr lang="el-GR" sz="1400" dirty="0" smtClean="0">
                <a:latin typeface="Calibri" pitchFamily="34" charset="0"/>
              </a:rPr>
              <a:t>ρ</a:t>
            </a:r>
            <a:r>
              <a:rPr lang="pl-PL" sz="1400" dirty="0" smtClean="0">
                <a:latin typeface="Calibri" pitchFamily="34" charset="0"/>
              </a:rPr>
              <a:t> (frakcja  zainfekowanych)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4860032" y="2780928"/>
            <a:ext cx="3528392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Limfocyty są usuwane z przyczyn niezależnych w tempie </a:t>
            </a:r>
            <a:r>
              <a:rPr lang="el-GR" sz="1400" dirty="0" smtClean="0">
                <a:latin typeface="Calibri"/>
              </a:rPr>
              <a:t>μ</a:t>
            </a:r>
            <a:r>
              <a:rPr lang="pl-PL" sz="1400" dirty="0" smtClean="0">
                <a:latin typeface="Calibri"/>
              </a:rPr>
              <a:t>, aktywacja </a:t>
            </a:r>
            <a:r>
              <a:rPr lang="el-GR" sz="1400" dirty="0" smtClean="0">
                <a:latin typeface="Calibri"/>
              </a:rPr>
              <a:t>α</a:t>
            </a:r>
            <a:r>
              <a:rPr lang="pl-PL" sz="1400" dirty="0" smtClean="0">
                <a:latin typeface="Calibri"/>
              </a:rPr>
              <a:t>  </a:t>
            </a:r>
            <a:endParaRPr lang="en-GB" sz="14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4932040" y="1412776"/>
            <a:ext cx="3528392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Liczba niezainfekowanych aktywnych limfocytów rośnie w tempie </a:t>
            </a:r>
            <a:r>
              <a:rPr lang="el-GR" sz="1400" dirty="0" smtClean="0">
                <a:latin typeface="Calibri"/>
              </a:rPr>
              <a:t>Γ</a:t>
            </a:r>
            <a:r>
              <a:rPr lang="pl-PL" sz="1400" dirty="0" smtClean="0">
                <a:latin typeface="Calibri"/>
              </a:rPr>
              <a:t> oraz maleje z przyczyn niezależnych od infekcji w tempie </a:t>
            </a:r>
            <a:r>
              <a:rPr lang="el-GR" sz="1400" dirty="0" smtClean="0">
                <a:latin typeface="Calibri"/>
              </a:rPr>
              <a:t>μ</a:t>
            </a:r>
            <a:r>
              <a:rPr lang="pl-PL" sz="1400" dirty="0" smtClean="0">
                <a:latin typeface="Calibri"/>
              </a:rPr>
              <a:t> oraz z przyczyn powiązanych z infekcją 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7514" y="1700808"/>
            <a:ext cx="5398822" cy="12645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000" dirty="0" smtClean="0"/>
              <a:t>Dziękuję za uwagę</a:t>
            </a:r>
            <a:endParaRPr lang="pl-PL" sz="4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2708920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900" indent="0">
              <a:buNone/>
            </a:pPr>
            <a:r>
              <a:rPr lang="pl-PL" dirty="0" smtClean="0"/>
              <a:t>Publikacja dla zainteresowanych:</a:t>
            </a:r>
          </a:p>
          <a:p>
            <a:pPr marL="36900" indent="0">
              <a:buNone/>
            </a:pPr>
            <a:r>
              <a:rPr lang="pl-PL" dirty="0" err="1" smtClean="0"/>
              <a:t>Jarynowski</a:t>
            </a:r>
            <a:r>
              <a:rPr lang="pl-PL" dirty="0" smtClean="0"/>
              <a:t> A, Grabowski A 2015. Modelowanie epidemiologiczne dedykowane Polsce. Centrum Zastosowań Matematyki.</a:t>
            </a:r>
          </a:p>
          <a:p>
            <a:pPr marL="36900" indent="0">
              <a:buNone/>
            </a:pPr>
            <a:endParaRPr lang="pl-PL" dirty="0" smtClean="0"/>
          </a:p>
          <a:p>
            <a:pPr marL="36900" indent="0">
              <a:buNone/>
            </a:pPr>
            <a:r>
              <a:rPr lang="pl-PL" dirty="0" smtClean="0"/>
              <a:t>Literatura:</a:t>
            </a:r>
          </a:p>
          <a:p>
            <a:r>
              <a:rPr lang="en-US" dirty="0" smtClean="0"/>
              <a:t>J.D. Murray</a:t>
            </a:r>
            <a:r>
              <a:rPr lang="pl-PL" dirty="0" smtClean="0"/>
              <a:t> 1993,</a:t>
            </a:r>
            <a:r>
              <a:rPr lang="en-US" dirty="0" smtClean="0"/>
              <a:t> </a:t>
            </a:r>
            <a:r>
              <a:rPr lang="en-US" i="1" dirty="0" smtClean="0"/>
              <a:t>Mathematical Biology</a:t>
            </a:r>
            <a:endParaRPr lang="en-US" dirty="0" smtClean="0"/>
          </a:p>
          <a:p>
            <a:r>
              <a:rPr lang="pl-PL" dirty="0" smtClean="0"/>
              <a:t>Rudnicki R. 2015. </a:t>
            </a:r>
            <a:r>
              <a:rPr lang="pl-PL" i="1" dirty="0" smtClean="0"/>
              <a:t>Dynamika populacyjna. Monografia. </a:t>
            </a:r>
            <a:r>
              <a:rPr lang="pl-PL" dirty="0" smtClean="0">
                <a:hlinkClick r:id="rId2"/>
              </a:rPr>
              <a:t>http://www.mimuw.edu.pl/~biolmat/Dynam_po.pdf</a:t>
            </a:r>
            <a:endParaRPr lang="pl-PL" dirty="0" smtClean="0"/>
          </a:p>
          <a:p>
            <a:r>
              <a:rPr lang="pl-PL" dirty="0" smtClean="0"/>
              <a:t>Wrzosek D. 2014. </a:t>
            </a:r>
            <a:r>
              <a:rPr lang="pl-PL" i="1" dirty="0" smtClean="0"/>
              <a:t>Matematyka dla biologów. </a:t>
            </a:r>
            <a:r>
              <a:rPr lang="pl-PL" dirty="0" smtClean="0"/>
              <a:t>Wydawnictwa Uniwersytetu Warszawskiego.</a:t>
            </a:r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11960" y="404664"/>
            <a:ext cx="4680520" cy="2160240"/>
          </a:xfrm>
        </p:spPr>
        <p:txBody>
          <a:bodyPr>
            <a:normAutofit/>
          </a:bodyPr>
          <a:lstStyle/>
          <a:p>
            <a:r>
              <a:rPr lang="pl-PL" dirty="0" smtClean="0"/>
              <a:t>DFTD - zakaźny nowotwór diabła tasmańskiego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125036"/>
            <a:ext cx="8820472" cy="3732963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Po raz pierwszy zaobserwowano i opisano go w roku 1996 w parku narodowym Mount William (Tasmania). </a:t>
            </a:r>
          </a:p>
          <a:p>
            <a:pPr algn="just"/>
            <a:r>
              <a:rPr lang="pl-PL" dirty="0" smtClean="0"/>
              <a:t>Do 2006 choroba rozprzestrzeniła się na połowę terytorium Tasmanii  zagrażając istnieniu gatunku.</a:t>
            </a:r>
          </a:p>
          <a:p>
            <a:pPr algn="just"/>
            <a:r>
              <a:rPr lang="pl-PL" dirty="0" smtClean="0"/>
              <a:t>Guzy, które początkowo znajdują się tylko na pysku przenoszą się na całe ciało.</a:t>
            </a:r>
            <a:r>
              <a:rPr lang="pl-PL" dirty="0"/>
              <a:t> </a:t>
            </a:r>
            <a:r>
              <a:rPr lang="pl-PL" dirty="0" smtClean="0"/>
              <a:t>Jednak nie są one bezpośrednią przyczyną zejścia zwierzęcia. Ich nadmierny rozrost w okolicy pyska utrudnia pobieranie pokarmu. Diabły umierają w wyniku zagłodzenia i wycieńczenia organizmu.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198" y="286900"/>
            <a:ext cx="4145150" cy="268052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-31491" y="39033"/>
            <a:ext cx="65344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http://kopalniawiedzy.pl/diabel-tasmanski-nowotwor-devil-facial-tumor-disease-komorki-Schwanna,9372</a:t>
            </a:r>
          </a:p>
        </p:txBody>
      </p:sp>
    </p:spTree>
    <p:extLst>
      <p:ext uri="{BB962C8B-B14F-4D97-AF65-F5344CB8AC3E}">
        <p14:creationId xmlns:p14="http://schemas.microsoft.com/office/powerpoint/2010/main" xmlns="" val="28479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44032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Dlaczego o DFTD to epidemia?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1" y="1139851"/>
            <a:ext cx="4139058" cy="2253700"/>
          </a:xfrm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120621" y="1628800"/>
            <a:ext cx="4789934" cy="205062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 smtClean="0"/>
              <a:t>Obowiązująca teoria: Komórki nowotworu same stanowią </a:t>
            </a:r>
            <a:r>
              <a:rPr lang="pl-PL" b="1" dirty="0" smtClean="0"/>
              <a:t>czynnik zakaźny (teoria </a:t>
            </a:r>
            <a:r>
              <a:rPr lang="pl-PL" b="1" dirty="0" err="1" smtClean="0"/>
              <a:t>allograftu</a:t>
            </a:r>
            <a:r>
              <a:rPr lang="pl-PL" b="1" dirty="0" smtClean="0"/>
              <a:t>, </a:t>
            </a:r>
            <a:r>
              <a:rPr lang="pl-PL" b="1" dirty="0" err="1" smtClean="0"/>
              <a:t>Pearse</a:t>
            </a:r>
            <a:r>
              <a:rPr lang="pl-PL" b="1" dirty="0" smtClean="0"/>
              <a:t> i Swift, 2006)</a:t>
            </a:r>
            <a:r>
              <a:rPr lang="pl-PL" dirty="0" smtClean="0"/>
              <a:t> Przenoszone przez kontakt bezpośredni w formie przeszczepu – pogryzienie, lub pobieranie tego samego pokarmu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67544" y="3789040"/>
            <a:ext cx="8208912" cy="3473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 smtClean="0"/>
              <a:t>Badania genetyczne wykazały, iż zdrowa komórka diabła tasmańskiego ma 14 chromosomów, guz tylko 13 - komórki guza stanowią allogeniczny przeszczep (</a:t>
            </a:r>
            <a:r>
              <a:rPr lang="pl-PL" dirty="0" err="1" smtClean="0"/>
              <a:t>Siddle</a:t>
            </a:r>
            <a:r>
              <a:rPr lang="pl-PL" dirty="0" smtClean="0"/>
              <a:t> et al., 2007)</a:t>
            </a:r>
          </a:p>
          <a:p>
            <a:pPr algn="just"/>
            <a:r>
              <a:rPr lang="pl-PL" dirty="0" smtClean="0"/>
              <a:t>W wyniku mutacji komórka nowotworowa straciła możliwość </a:t>
            </a:r>
            <a:r>
              <a:rPr lang="pl-PL" b="1" dirty="0" smtClean="0"/>
              <a:t>ekspresji genów MHC</a:t>
            </a:r>
            <a:r>
              <a:rPr lang="pl-PL" dirty="0" smtClean="0"/>
              <a:t> odpowiadających za wytwarzanie na </a:t>
            </a:r>
            <a:r>
              <a:rPr lang="pl-PL" dirty="0"/>
              <a:t>jej </a:t>
            </a:r>
            <a:r>
              <a:rPr lang="pl-PL" dirty="0" smtClean="0"/>
              <a:t>powierzchni białek – znaczników, dzięki którym układ immunologiczny zwierzęcia rozpoznaje komórkę nowotworową jako obcą i niszczy ją – </a:t>
            </a:r>
            <a:r>
              <a:rPr lang="pl-PL" b="1" dirty="0" smtClean="0"/>
              <a:t>brak odpowiedzi immunologicznej</a:t>
            </a:r>
            <a:r>
              <a:rPr lang="pl-PL" dirty="0" smtClean="0"/>
              <a:t>!</a:t>
            </a:r>
          </a:p>
        </p:txBody>
      </p:sp>
      <p:sp>
        <p:nvSpPr>
          <p:cNvPr id="3" name="Prostokąt 2"/>
          <p:cNvSpPr/>
          <p:nvPr/>
        </p:nvSpPr>
        <p:spPr>
          <a:xfrm>
            <a:off x="0" y="34290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/>
              <a:t>https://nicprostszego.files.wordpress.com/2013/03/diabel-tasmanski.png</a:t>
            </a:r>
          </a:p>
        </p:txBody>
      </p:sp>
    </p:spTree>
    <p:extLst>
      <p:ext uri="{BB962C8B-B14F-4D97-AF65-F5344CB8AC3E}">
        <p14:creationId xmlns:p14="http://schemas.microsoft.com/office/powerpoint/2010/main" xmlns="" val="15451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8229600" cy="1143000"/>
          </a:xfrm>
        </p:spPr>
        <p:txBody>
          <a:bodyPr/>
          <a:lstStyle/>
          <a:p>
            <a:r>
              <a:rPr lang="pl-PL" dirty="0" smtClean="0"/>
              <a:t>Wpływ na populację?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09" y="1094644"/>
            <a:ext cx="8964488" cy="2952328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Szacuje się, iż obecnie żyje od </a:t>
            </a:r>
            <a:r>
              <a:rPr lang="pl-PL" b="1" dirty="0" smtClean="0"/>
              <a:t>10 do 25 tys.</a:t>
            </a:r>
            <a:r>
              <a:rPr lang="pl-PL" dirty="0" smtClean="0"/>
              <a:t> osobników diabła tasmańskiego.</a:t>
            </a:r>
          </a:p>
          <a:p>
            <a:pPr algn="just"/>
            <a:r>
              <a:rPr lang="pl-PL" dirty="0" smtClean="0"/>
              <a:t>Co oznacza, że z populacji liczącej w latach 90 ubiegłego wieku 140 tys. osobników pozostało około 10%.</a:t>
            </a:r>
          </a:p>
          <a:p>
            <a:pPr algn="just"/>
            <a:r>
              <a:rPr lang="pl-PL" dirty="0" smtClean="0"/>
              <a:t>W 1996 Międzynarodowa Unia Ochrony Przyrody zakwalifikowała </a:t>
            </a:r>
            <a:r>
              <a:rPr lang="pl-PL" dirty="0"/>
              <a:t>diabła tasmańskiego jako gatunek </a:t>
            </a:r>
            <a:r>
              <a:rPr lang="pl-PL" dirty="0" smtClean="0"/>
              <a:t>najwyższej troski. W </a:t>
            </a:r>
            <a:r>
              <a:rPr lang="pl-PL" dirty="0"/>
              <a:t>2009 reklasyfikowano go jako gatunek </a:t>
            </a:r>
            <a:r>
              <a:rPr lang="pl-PL" dirty="0" smtClean="0"/>
              <a:t>zagrożony.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3320995"/>
            <a:ext cx="5625829" cy="329078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991072" y="6611779"/>
            <a:ext cx="74705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http://wiadomosci.gazeta.pl/wiadomosci/1,114881,10112721,Radosc_w_zoo_w_Sydney__Urodzily_sie_diably_tasmanskie_.html</a:t>
            </a:r>
          </a:p>
        </p:txBody>
      </p:sp>
    </p:spTree>
    <p:extLst>
      <p:ext uri="{BB962C8B-B14F-4D97-AF65-F5344CB8AC3E}">
        <p14:creationId xmlns:p14="http://schemas.microsoft.com/office/powerpoint/2010/main" xmlns="" val="4595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 jakie pytania odpowiedzą modele epidemiologiczne?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64887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l-PL" dirty="0" smtClean="0"/>
              <a:t>Jakie jest ryzyko pojawienia się epidemii?</a:t>
            </a:r>
          </a:p>
          <a:p>
            <a:pPr>
              <a:spcBef>
                <a:spcPts val="1200"/>
              </a:spcBef>
            </a:pPr>
            <a:r>
              <a:rPr lang="pl-PL" dirty="0" smtClean="0"/>
              <a:t>Jak dotkliwa będzie epidemia dla populacji?</a:t>
            </a:r>
          </a:p>
          <a:p>
            <a:pPr lvl="1">
              <a:spcBef>
                <a:spcPts val="1200"/>
              </a:spcBef>
            </a:pPr>
            <a:r>
              <a:rPr lang="pl-PL" dirty="0" smtClean="0"/>
              <a:t>Jaka jest proporcja zainfekowanych?</a:t>
            </a:r>
          </a:p>
          <a:p>
            <a:pPr lvl="1">
              <a:spcBef>
                <a:spcPts val="1200"/>
              </a:spcBef>
            </a:pPr>
            <a:r>
              <a:rPr lang="pl-PL" dirty="0" smtClean="0"/>
              <a:t>Jaka proporcja populacji umrze?</a:t>
            </a:r>
          </a:p>
          <a:p>
            <a:pPr>
              <a:spcBef>
                <a:spcPts val="1200"/>
              </a:spcBef>
            </a:pPr>
            <a:r>
              <a:rPr lang="pl-PL" dirty="0" smtClean="0"/>
              <a:t>Jak długi będzie czas trwania epidemii?</a:t>
            </a:r>
          </a:p>
          <a:p>
            <a:pPr>
              <a:spcBef>
                <a:spcPts val="1200"/>
              </a:spcBef>
            </a:pPr>
            <a:r>
              <a:rPr lang="pl-PL" dirty="0" smtClean="0"/>
              <a:t>Czy wszystkie osobniki są zagrożone infekcją?</a:t>
            </a:r>
          </a:p>
          <a:p>
            <a:pPr>
              <a:spcBef>
                <a:spcPts val="1200"/>
              </a:spcBef>
            </a:pPr>
            <a:r>
              <a:rPr lang="pl-PL" dirty="0" smtClean="0"/>
              <a:t>Jaki obszar obejmie infekcja?</a:t>
            </a:r>
          </a:p>
          <a:p>
            <a:pPr>
              <a:spcBef>
                <a:spcPts val="1200"/>
              </a:spcBef>
            </a:pPr>
            <a:r>
              <a:rPr lang="pl-PL" dirty="0" smtClean="0"/>
              <a:t>Jaki wpływ na przebieg epidemii będzie miała ewentualna interwencja?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32451"/>
            <a:ext cx="7983124" cy="2416630"/>
          </a:xfrm>
        </p:spPr>
        <p:txBody>
          <a:bodyPr>
            <a:normAutofit/>
          </a:bodyPr>
          <a:lstStyle/>
          <a:p>
            <a:pPr lvl="1"/>
            <a:r>
              <a:rPr lang="pl-PL" sz="2000" dirty="0" smtClean="0"/>
              <a:t>SI – dwa stany: zdrowi i zarażeni, nie przewiduje możliwości wyzdrowienia. Przykład: wirus HIV</a:t>
            </a:r>
          </a:p>
          <a:p>
            <a:pPr lvl="1"/>
            <a:r>
              <a:rPr lang="pl-PL" sz="2000" b="1" dirty="0" smtClean="0"/>
              <a:t>SIS </a:t>
            </a:r>
            <a:r>
              <a:rPr lang="pl-PL" sz="2000" dirty="0" smtClean="0"/>
              <a:t>– dwa stany: zdrowi i zarażeni, uwzględnia możliwość wyzdrowienia ale nie nabywa się odporności. Przykład: grypa</a:t>
            </a:r>
          </a:p>
          <a:p>
            <a:pPr lvl="1"/>
            <a:r>
              <a:rPr lang="pl-PL" sz="2000" b="1" dirty="0" smtClean="0"/>
              <a:t>SIR</a:t>
            </a:r>
            <a:r>
              <a:rPr lang="pl-PL" sz="2000" dirty="0" smtClean="0"/>
              <a:t> – trzy stany: zdrowi, zarażeni oraz odporni (lub martwi). Przykład: odra</a:t>
            </a:r>
            <a:endParaRPr lang="en-GB" sz="2000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Modele epidemiologiczne</a:t>
            </a:r>
          </a:p>
        </p:txBody>
      </p:sp>
      <p:sp>
        <p:nvSpPr>
          <p:cNvPr id="13" name="Elipsa 12"/>
          <p:cNvSpPr/>
          <p:nvPr/>
        </p:nvSpPr>
        <p:spPr>
          <a:xfrm>
            <a:off x="1979712" y="4869160"/>
            <a:ext cx="1584176" cy="13681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5148064" y="4869160"/>
            <a:ext cx="172819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2195736" y="501317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Klasa S:</a:t>
            </a:r>
          </a:p>
          <a:p>
            <a:r>
              <a:rPr lang="pl-PL" dirty="0" smtClean="0"/>
              <a:t>Osobniki zdrowe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5436096" y="508518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Klasa I:</a:t>
            </a:r>
          </a:p>
          <a:p>
            <a:r>
              <a:rPr lang="pl-PL" dirty="0" smtClean="0"/>
              <a:t>Osobniki </a:t>
            </a:r>
          </a:p>
          <a:p>
            <a:r>
              <a:rPr lang="pl-PL" dirty="0" smtClean="0"/>
              <a:t>chore</a:t>
            </a:r>
            <a:endParaRPr lang="pl-PL" dirty="0"/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3707904" y="5517232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3635896" y="479715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Infekcja</a:t>
            </a:r>
          </a:p>
          <a:p>
            <a:pPr algn="ctr"/>
            <a:r>
              <a:rPr lang="pl-PL" dirty="0" err="1" smtClean="0"/>
              <a:t>rSI</a:t>
            </a:r>
            <a:endParaRPr lang="pl-PL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323528" y="53012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Model SI: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1437" y="203089"/>
            <a:ext cx="5184576" cy="1699592"/>
          </a:xfrm>
        </p:spPr>
        <p:txBody>
          <a:bodyPr>
            <a:normAutofit/>
          </a:bodyPr>
          <a:lstStyle/>
          <a:p>
            <a:r>
              <a:rPr lang="pl-PL" dirty="0" smtClean="0"/>
              <a:t>Model SIS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679" y="2708920"/>
            <a:ext cx="8964488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Rozważamy izolowaną populację, a w niej </a:t>
            </a:r>
            <a:r>
              <a:rPr lang="pl-PL" dirty="0" smtClean="0"/>
              <a:t>2 </a:t>
            </a:r>
            <a:r>
              <a:rPr lang="pl-PL" dirty="0"/>
              <a:t>grupy </a:t>
            </a:r>
            <a:r>
              <a:rPr lang="pl-PL" dirty="0" smtClean="0"/>
              <a:t>osobników:</a:t>
            </a:r>
          </a:p>
          <a:p>
            <a:r>
              <a:rPr lang="pl-PL" i="1" dirty="0" smtClean="0">
                <a:solidFill>
                  <a:srgbClr val="FF0000"/>
                </a:solidFill>
              </a:rPr>
              <a:t>S</a:t>
            </a:r>
            <a:r>
              <a:rPr lang="pl-PL" dirty="0" smtClean="0"/>
              <a:t> </a:t>
            </a:r>
            <a:r>
              <a:rPr lang="pl-PL" dirty="0"/>
              <a:t>- (ang. </a:t>
            </a:r>
            <a:r>
              <a:rPr lang="pl-PL" dirty="0" err="1"/>
              <a:t>susceptible</a:t>
            </a:r>
            <a:r>
              <a:rPr lang="pl-PL" dirty="0"/>
              <a:t>) </a:t>
            </a:r>
            <a:r>
              <a:rPr lang="pl-PL" dirty="0" smtClean="0"/>
              <a:t>grupa zdrowych diabłów tasmańskich, które są podatne na infekcję; </a:t>
            </a:r>
          </a:p>
          <a:p>
            <a:r>
              <a:rPr lang="pl-PL" i="1" dirty="0" smtClean="0">
                <a:solidFill>
                  <a:srgbClr val="FF0000"/>
                </a:solidFill>
              </a:rPr>
              <a:t>I</a:t>
            </a:r>
            <a:r>
              <a:rPr lang="pl-PL" dirty="0" smtClean="0"/>
              <a:t> - (ang</a:t>
            </a:r>
            <a:r>
              <a:rPr lang="pl-PL" dirty="0"/>
              <a:t>. </a:t>
            </a:r>
            <a:r>
              <a:rPr lang="pl-PL" dirty="0" err="1"/>
              <a:t>infected</a:t>
            </a:r>
            <a:r>
              <a:rPr lang="pl-PL" dirty="0"/>
              <a:t>) grupa </a:t>
            </a:r>
            <a:r>
              <a:rPr lang="pl-PL" dirty="0" smtClean="0"/>
              <a:t>chorych diabłów, które mogą zarażać zdrowe;</a:t>
            </a:r>
          </a:p>
          <a:p>
            <a:pPr algn="just"/>
            <a:r>
              <a:rPr lang="pl-PL" dirty="0" smtClean="0"/>
              <a:t>Wprowadźmy współczynniki</a:t>
            </a:r>
            <a:r>
              <a:rPr lang="pl-PL" dirty="0"/>
              <a:t>:</a:t>
            </a:r>
          </a:p>
          <a:p>
            <a:pPr lvl="1" algn="just"/>
            <a:r>
              <a:rPr lang="pl-PL" dirty="0"/>
              <a:t>tempo infekcji (</a:t>
            </a:r>
            <a:r>
              <a:rPr lang="pl-PL" dirty="0">
                <a:solidFill>
                  <a:srgbClr val="FF0000"/>
                </a:solidFill>
              </a:rPr>
              <a:t>r</a:t>
            </a:r>
            <a:r>
              <a:rPr lang="pl-PL" dirty="0"/>
              <a:t>)</a:t>
            </a:r>
            <a:r>
              <a:rPr lang="pl-PL" dirty="0">
                <a:solidFill>
                  <a:srgbClr val="FF0000"/>
                </a:solidFill>
              </a:rPr>
              <a:t> </a:t>
            </a:r>
          </a:p>
          <a:p>
            <a:pPr lvl="1" algn="just"/>
            <a:r>
              <a:rPr lang="pl-PL" dirty="0"/>
              <a:t>tempo zdrowienia </a:t>
            </a:r>
            <a:r>
              <a:rPr lang="pl-PL" dirty="0" smtClean="0"/>
              <a:t>(</a:t>
            </a:r>
            <a:r>
              <a:rPr lang="pl-PL" dirty="0" smtClean="0">
                <a:solidFill>
                  <a:srgbClr val="FF0000"/>
                </a:solidFill>
                <a:latin typeface="Calibri"/>
              </a:rPr>
              <a:t>α</a:t>
            </a:r>
            <a:r>
              <a:rPr lang="pl-PL" dirty="0" smtClean="0"/>
              <a:t>)</a:t>
            </a:r>
            <a:endParaRPr lang="pl-PL" altLang="pl-PL" i="1" dirty="0">
              <a:ln>
                <a:noFill/>
              </a:ln>
              <a:effectLst/>
              <a:latin typeface="Cambria Math" panose="020405030504060302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4311" y="0"/>
            <a:ext cx="4237856" cy="270271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823892" y="-21566"/>
            <a:ext cx="65344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http://dinoanimals.pl/wp-content/uploads/2013/05/Diabe%C5%82-tasma%C5%84ski-DinoAnimals.pl-10.jpg</a:t>
            </a:r>
          </a:p>
        </p:txBody>
      </p:sp>
    </p:spTree>
    <p:extLst>
      <p:ext uri="{BB962C8B-B14F-4D97-AF65-F5344CB8AC3E}">
        <p14:creationId xmlns:p14="http://schemas.microsoft.com/office/powerpoint/2010/main" xmlns="" val="12888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emny błękit">
  <a:themeElements>
    <a:clrScheme name="Ciemny błękit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Ciemny błękit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emny błękit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1578</TotalTime>
  <Words>1919</Words>
  <Application>Microsoft Office PowerPoint</Application>
  <PresentationFormat>Pokaz na ekranie (4:3)</PresentationFormat>
  <Paragraphs>336</Paragraphs>
  <Slides>39</Slides>
  <Notes>0</Notes>
  <HiddenSlides>1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0" baseType="lpstr">
      <vt:lpstr>Ciemny błękit</vt:lpstr>
      <vt:lpstr>Modele w epidemiologii</vt:lpstr>
      <vt:lpstr>CZYM JEST EPIDEMIA?</vt:lpstr>
      <vt:lpstr>Modele matematyczne</vt:lpstr>
      <vt:lpstr>DFTD - zakaźny nowotwór diabła tasmańskiego</vt:lpstr>
      <vt:lpstr>Dlaczego o DFTD to epidemia?</vt:lpstr>
      <vt:lpstr>Wpływ na populację?</vt:lpstr>
      <vt:lpstr>Na jakie pytania odpowiedzą modele epidemiologiczne?</vt:lpstr>
      <vt:lpstr>Modele epidemiologiczne</vt:lpstr>
      <vt:lpstr>Model SIS</vt:lpstr>
      <vt:lpstr>Model SIS</vt:lpstr>
      <vt:lpstr>Model SIS Stany równowagi</vt:lpstr>
      <vt:lpstr>Współczynnik reprodukcji infekcji (odnowienia):</vt:lpstr>
      <vt:lpstr>Współczynnik reprodukcji infekcji (odnowienia)</vt:lpstr>
      <vt:lpstr>Model SIR</vt:lpstr>
      <vt:lpstr>Slajd 15</vt:lpstr>
      <vt:lpstr>Model SIR </vt:lpstr>
      <vt:lpstr>Założenia modelu</vt:lpstr>
      <vt:lpstr>Slajd 18</vt:lpstr>
      <vt:lpstr>Slajd 19</vt:lpstr>
      <vt:lpstr>Slajd 20</vt:lpstr>
      <vt:lpstr>SIR - Model Kermacka-McKendricka</vt:lpstr>
      <vt:lpstr>Relacje między współczynnikami: r;α</vt:lpstr>
      <vt:lpstr>Slajd 23</vt:lpstr>
      <vt:lpstr>Slajd 24</vt:lpstr>
      <vt:lpstr>Slajd 25</vt:lpstr>
      <vt:lpstr>DFTD – nowa nadzieja?</vt:lpstr>
      <vt:lpstr>Slajd 27</vt:lpstr>
      <vt:lpstr>Slajd 28</vt:lpstr>
      <vt:lpstr>Slajd 29</vt:lpstr>
      <vt:lpstr>Slajd 30</vt:lpstr>
      <vt:lpstr>Rozbudowa modelu SIR Uwzględnia nabywanie odporności oraz jej utratę + procesy rozrodczości i śmiertelności</vt:lpstr>
      <vt:lpstr>Slajd 32</vt:lpstr>
      <vt:lpstr>Rozbudowa modelu SIR Geograficzne rozprzestrzenianie się chorób</vt:lpstr>
      <vt:lpstr>Przykłady modeli epidemiologicznych stosowanych dla epidemii wirusa Zika</vt:lpstr>
      <vt:lpstr>Zespół nabytego niedoboru odporności AIDS</vt:lpstr>
      <vt:lpstr>Wirus HIV</vt:lpstr>
      <vt:lpstr>Slajd 37</vt:lpstr>
      <vt:lpstr>Slajd 38</vt:lpstr>
      <vt:lpstr>Slajd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MODELE EPIDEMIOLOGICZNE</dc:title>
  <dc:creator>Kancelaria Wojtek</dc:creator>
  <cp:lastModifiedBy>wiola</cp:lastModifiedBy>
  <cp:revision>224</cp:revision>
  <dcterms:created xsi:type="dcterms:W3CDTF">2015-12-15T08:52:56Z</dcterms:created>
  <dcterms:modified xsi:type="dcterms:W3CDTF">2018-12-18T07:30:00Z</dcterms:modified>
</cp:coreProperties>
</file>