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87" r:id="rId4"/>
    <p:sldId id="258" r:id="rId5"/>
    <p:sldId id="262" r:id="rId6"/>
    <p:sldId id="274" r:id="rId7"/>
    <p:sldId id="284" r:id="rId8"/>
    <p:sldId id="294" r:id="rId9"/>
    <p:sldId id="279" r:id="rId10"/>
    <p:sldId id="288" r:id="rId11"/>
    <p:sldId id="289" r:id="rId12"/>
    <p:sldId id="265" r:id="rId13"/>
    <p:sldId id="267" r:id="rId14"/>
    <p:sldId id="257" r:id="rId15"/>
    <p:sldId id="290" r:id="rId16"/>
    <p:sldId id="291" r:id="rId17"/>
    <p:sldId id="292" r:id="rId18"/>
    <p:sldId id="293" r:id="rId19"/>
    <p:sldId id="266" r:id="rId20"/>
    <p:sldId id="268" r:id="rId21"/>
    <p:sldId id="269" r:id="rId22"/>
    <p:sldId id="270" r:id="rId23"/>
    <p:sldId id="271" r:id="rId24"/>
    <p:sldId id="285" r:id="rId25"/>
    <p:sldId id="286" r:id="rId26"/>
    <p:sldId id="295" r:id="rId27"/>
    <p:sldId id="296" r:id="rId28"/>
    <p:sldId id="297" r:id="rId29"/>
    <p:sldId id="298" r:id="rId30"/>
    <p:sldId id="299" r:id="rId31"/>
    <p:sldId id="300" r:id="rId32"/>
    <p:sldId id="259" r:id="rId33"/>
    <p:sldId id="281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C71923-3F44-4842-BEC0-949EE830EC5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A16D0-DD47-4597-A254-B8601E1B9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1923-3F44-4842-BEC0-949EE830EC5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16D0-DD47-4597-A254-B8601E1B9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C71923-3F44-4842-BEC0-949EE830EC5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3A16D0-DD47-4597-A254-B8601E1B9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1923-3F44-4842-BEC0-949EE830EC5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3A16D0-DD47-4597-A254-B8601E1B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1923-3F44-4842-BEC0-949EE830EC5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3A16D0-DD47-4597-A254-B8601E1B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C71923-3F44-4842-BEC0-949EE830EC5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3A16D0-DD47-4597-A254-B8601E1B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C71923-3F44-4842-BEC0-949EE830EC5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3A16D0-DD47-4597-A254-B8601E1B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1923-3F44-4842-BEC0-949EE830EC5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3A16D0-DD47-4597-A254-B8601E1B9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1923-3F44-4842-BEC0-949EE830EC5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A16D0-DD47-4597-A254-B8601E1B9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1923-3F44-4842-BEC0-949EE830EC5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3A16D0-DD47-4597-A254-B8601E1B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C71923-3F44-4842-BEC0-949EE830EC5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3A16D0-DD47-4597-A254-B8601E1B9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C71923-3F44-4842-BEC0-949EE830EC5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3A16D0-DD47-4597-A254-B8601E1B9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pqstat.pl/?mod_f=surv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62200" y="5013176"/>
            <a:ext cx="4874096" cy="854224"/>
          </a:xfrm>
        </p:spPr>
        <p:txBody>
          <a:bodyPr/>
          <a:lstStyle/>
          <a:p>
            <a:r>
              <a:rPr lang="pl-PL" dirty="0" smtClean="0"/>
              <a:t>Analiza przeżycia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2" name="Picture 10" descr="http://ncss.wpengine.netdna-cdn.com/wp-content/uploads/2012/10/SurvivalPlot.png"/>
          <p:cNvPicPr>
            <a:picLocks noChangeAspect="1" noChangeArrowheads="1"/>
          </p:cNvPicPr>
          <p:nvPr/>
        </p:nvPicPr>
        <p:blipFill>
          <a:blip r:embed="rId2" cstate="print"/>
          <a:srcRect t="8542"/>
          <a:stretch>
            <a:fillRect/>
          </a:stretch>
        </p:blipFill>
        <p:spPr bwMode="auto">
          <a:xfrm>
            <a:off x="4788024" y="1124744"/>
            <a:ext cx="4104456" cy="2797603"/>
          </a:xfrm>
          <a:prstGeom prst="rect">
            <a:avLst/>
          </a:prstGeom>
          <a:noFill/>
        </p:spPr>
      </p:pic>
      <p:pic>
        <p:nvPicPr>
          <p:cNvPr id="3088" name="Picture 16" descr="Simple framework to build a survival analysis model on 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99954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Hazard a prawdopodobieństwo przeżycia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925144"/>
          </a:xfrm>
        </p:spPr>
        <p:txBody>
          <a:bodyPr/>
          <a:lstStyle/>
          <a:p>
            <a:r>
              <a:rPr lang="pl-PL" sz="2400" dirty="0" smtClean="0"/>
              <a:t>Prawdopodobieństwo przeżycia 100 lat w populacji Europy zachodniej jest niewielkie, ale większe od prawdopodobieństwa przeżycia 110 lat</a:t>
            </a:r>
          </a:p>
          <a:p>
            <a:pPr>
              <a:buNone/>
            </a:pPr>
            <a:r>
              <a:rPr lang="pl-PL" sz="2400" dirty="0" smtClean="0"/>
              <a:t>	S(100 lat) &gt; S(110 lat)</a:t>
            </a:r>
          </a:p>
          <a:p>
            <a:endParaRPr lang="pl-PL" sz="2400" dirty="0" smtClean="0"/>
          </a:p>
          <a:p>
            <a:r>
              <a:rPr lang="pl-PL" sz="2400" dirty="0" smtClean="0"/>
              <a:t>Ryzyko śmierci (umieralność opisana funkcją hazardu) jest podobne dla 100 </a:t>
            </a:r>
            <a:r>
              <a:rPr lang="pl-PL" sz="2400" dirty="0" err="1" smtClean="0"/>
              <a:t>latków</a:t>
            </a:r>
            <a:r>
              <a:rPr lang="pl-PL" sz="2400" dirty="0" smtClean="0"/>
              <a:t> oraz 110 </a:t>
            </a:r>
            <a:r>
              <a:rPr lang="pl-PL" sz="2400" dirty="0" err="1" smtClean="0"/>
              <a:t>latków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h(100 lat) </a:t>
            </a:r>
            <a:r>
              <a:rPr lang="pl-PL" sz="2400" dirty="0" smtClean="0">
                <a:sym typeface="Symbol"/>
              </a:rPr>
              <a:t></a:t>
            </a:r>
            <a:r>
              <a:rPr lang="pl-PL" sz="2400" dirty="0" smtClean="0"/>
              <a:t> h(110 lat)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792088"/>
          </a:xfrm>
        </p:spPr>
        <p:txBody>
          <a:bodyPr/>
          <a:lstStyle/>
          <a:p>
            <a:r>
              <a:rPr lang="pl-PL" dirty="0" smtClean="0"/>
              <a:t>Dane do analizy przeżycia</a:t>
            </a:r>
            <a:endParaRPr 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123728" y="1291168"/>
          <a:ext cx="381642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Czas przeżycia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Zmienna wskaźnikowa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Łącznik prosty ze strzałką 5"/>
          <p:cNvCxnSpPr/>
          <p:nvPr/>
        </p:nvCxnSpPr>
        <p:spPr>
          <a:xfrm flipH="1" flipV="1">
            <a:off x="6012160" y="1916832"/>
            <a:ext cx="100811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6084168" y="3212976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Calibri" pitchFamily="34" charset="0"/>
              </a:rPr>
              <a:t>stan pacjenta na końcu okresu</a:t>
            </a:r>
            <a:r>
              <a:rPr lang="pl-PL" sz="2000" baseline="0" dirty="0" smtClean="0">
                <a:latin typeface="Calibri" pitchFamily="34" charset="0"/>
              </a:rPr>
              <a:t> przeżycia</a:t>
            </a:r>
          </a:p>
          <a:p>
            <a:r>
              <a:rPr lang="pl-PL" sz="2000" dirty="0" smtClean="0">
                <a:latin typeface="Calibri" pitchFamily="34" charset="0"/>
              </a:rPr>
              <a:t>0 – zdarzenie kończące przeżycie nie nastąpiło</a:t>
            </a:r>
          </a:p>
          <a:p>
            <a:r>
              <a:rPr lang="pl-PL" sz="2000" dirty="0" smtClean="0">
                <a:latin typeface="Calibri" pitchFamily="34" charset="0"/>
              </a:rPr>
              <a:t>(informacja ucięta)</a:t>
            </a:r>
          </a:p>
          <a:p>
            <a:r>
              <a:rPr lang="pl-PL" sz="2000" dirty="0" smtClean="0">
                <a:latin typeface="Calibri" pitchFamily="34" charset="0"/>
              </a:rPr>
              <a:t>1 – zdarzenie kończące przeżycie nastąpiło (informacja kompletna)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1547664" y="1988840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79512" y="2708920"/>
            <a:ext cx="1872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Calibri" pitchFamily="34" charset="0"/>
              </a:rPr>
              <a:t>Czas przeżycia w jednostkach (latach, miesiącach</a:t>
            </a:r>
            <a:r>
              <a:rPr lang="pl-PL" sz="2000" b="1" dirty="0" smtClean="0">
                <a:latin typeface="Calibri" pitchFamily="34" charset="0"/>
              </a:rPr>
              <a:t>, </a:t>
            </a:r>
            <a:r>
              <a:rPr lang="pl-PL" sz="2000" dirty="0" smtClean="0">
                <a:latin typeface="Calibri" pitchFamily="34" charset="0"/>
              </a:rPr>
              <a:t>dniach,…)</a:t>
            </a:r>
          </a:p>
          <a:p>
            <a:endParaRPr lang="pl-PL" sz="2000" dirty="0" smtClean="0">
              <a:latin typeface="Calibri" pitchFamily="34" charset="0"/>
            </a:endParaRPr>
          </a:p>
          <a:p>
            <a:r>
              <a:rPr lang="pl-PL" sz="2000" dirty="0" smtClean="0">
                <a:latin typeface="Calibri" pitchFamily="34" charset="0"/>
              </a:rPr>
              <a:t>Od punktu startowego do punktu kończącego (zdarzenie lub koniec badania)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przeżycia w R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l-PL" sz="2400" dirty="0" smtClean="0"/>
              <a:t>Funkcja </a:t>
            </a:r>
            <a:r>
              <a:rPr lang="pl-PL" sz="2400" b="1" dirty="0" err="1" smtClean="0"/>
              <a:t>Surv</a:t>
            </a:r>
            <a:r>
              <a:rPr lang="pl-PL" sz="24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pl-PL" sz="2400" dirty="0" smtClean="0"/>
              <a:t>Tworzy obiekt klasy </a:t>
            </a:r>
            <a:r>
              <a:rPr lang="pl-PL" sz="2400" dirty="0" err="1" smtClean="0"/>
              <a:t>survival</a:t>
            </a:r>
            <a:endParaRPr lang="pl-PL" sz="2400" dirty="0" smtClean="0"/>
          </a:p>
          <a:p>
            <a:pPr lvl="1">
              <a:spcBef>
                <a:spcPts val="600"/>
              </a:spcBef>
            </a:pPr>
            <a:r>
              <a:rPr lang="pl-PL" sz="2400" dirty="0" smtClean="0"/>
              <a:t>Argumenty:</a:t>
            </a:r>
          </a:p>
          <a:p>
            <a:pPr marL="1143000" lvl="2" indent="-457200">
              <a:spcBef>
                <a:spcPts val="600"/>
              </a:spcBef>
              <a:buFont typeface="+mj-lt"/>
              <a:buAutoNum type="arabicPeriod"/>
            </a:pPr>
            <a:r>
              <a:rPr lang="pl-PL" sz="2400" dirty="0" smtClean="0"/>
              <a:t>Wektor czasu</a:t>
            </a:r>
          </a:p>
          <a:p>
            <a:pPr marL="1143000" lvl="2" indent="-457200">
              <a:spcBef>
                <a:spcPts val="600"/>
              </a:spcBef>
              <a:buFont typeface="+mj-lt"/>
              <a:buAutoNum type="arabicPeriod"/>
            </a:pPr>
            <a:r>
              <a:rPr lang="pl-PL" sz="2400" dirty="0" smtClean="0"/>
              <a:t>Wektor wartości logicznych lub identyfikatorów określający, które pomiary są cenzurowane</a:t>
            </a:r>
          </a:p>
          <a:p>
            <a:pPr lvl="1">
              <a:spcBef>
                <a:spcPts val="600"/>
              </a:spcBef>
            </a:pPr>
            <a:r>
              <a:rPr lang="pl-PL" sz="2400" dirty="0" smtClean="0"/>
              <a:t>Obiekty cenzurowane, czyli takie dla których informacja nie jest kompletna (zdarzenie nie wystąpiło = 0) zaznaczone są plusem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przeżycia w R</a:t>
            </a:r>
            <a:endParaRPr lang="en-US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599312" cy="7486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l-PL" sz="2400" dirty="0" smtClean="0"/>
              <a:t>Dane: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4656" y="4912568"/>
            <a:ext cx="3599312" cy="74868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(nowa)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Obiekt klasy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733256"/>
            <a:ext cx="744212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44824"/>
            <a:ext cx="2736304" cy="28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Estymator </a:t>
            </a:r>
            <a:r>
              <a:rPr lang="pl-PL" dirty="0" err="1" smtClean="0"/>
              <a:t>Kaplana-Meiera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352928" cy="5085184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Calibri" pitchFamily="34" charset="0"/>
              </a:rPr>
              <a:t>Jest jednym z estymatorów dystrybuanty funkcji przeżycia</a:t>
            </a:r>
          </a:p>
          <a:p>
            <a:r>
              <a:rPr lang="pl-PL" sz="2400" dirty="0" smtClean="0">
                <a:latin typeface="Calibri" pitchFamily="34" charset="0"/>
              </a:rPr>
              <a:t>Pozwala na przedstawienie graficzne krzywej przeżycia  oraz porównanie tej krzywej dla różnych grup wyróżnionych zmienną jakościową</a:t>
            </a:r>
          </a:p>
          <a:p>
            <a:r>
              <a:rPr lang="pl-PL" sz="2400" dirty="0" smtClean="0">
                <a:latin typeface="Calibri" pitchFamily="34" charset="0"/>
              </a:rPr>
              <a:t>Polega na mnożeniu prawdopodobieństw warunkowych przeżycia wg wzoru:</a:t>
            </a:r>
          </a:p>
          <a:p>
            <a:endParaRPr lang="pl-PL" dirty="0" smtClean="0">
              <a:latin typeface="Calibri" pitchFamily="34" charset="0"/>
            </a:endParaRPr>
          </a:p>
          <a:p>
            <a:pPr>
              <a:buNone/>
            </a:pPr>
            <a:endParaRPr lang="pl-PL" dirty="0" smtClean="0">
              <a:latin typeface="Calibri" pitchFamily="34" charset="0"/>
            </a:endParaRPr>
          </a:p>
          <a:p>
            <a:r>
              <a:rPr lang="pl-PL" sz="2200" dirty="0" smtClean="0">
                <a:latin typeface="Calibri" pitchFamily="34" charset="0"/>
              </a:rPr>
              <a:t>Gdzie:</a:t>
            </a:r>
          </a:p>
          <a:p>
            <a:pPr lvl="1">
              <a:buNone/>
            </a:pPr>
            <a:r>
              <a:rPr lang="pl-PL" sz="2200" dirty="0" smtClean="0">
                <a:latin typeface="Calibri" pitchFamily="34" charset="0"/>
                <a:sym typeface="Symbol"/>
              </a:rPr>
              <a:t> – symbol iloczynu</a:t>
            </a:r>
          </a:p>
          <a:p>
            <a:pPr lvl="1">
              <a:buNone/>
            </a:pPr>
            <a:r>
              <a:rPr lang="pl-PL" sz="2200" dirty="0" smtClean="0">
                <a:latin typeface="Calibri" pitchFamily="34" charset="0"/>
                <a:sym typeface="Symbol"/>
              </a:rPr>
              <a:t>d</a:t>
            </a:r>
            <a:r>
              <a:rPr lang="pl-PL" sz="2200" baseline="-25000" dirty="0" smtClean="0">
                <a:latin typeface="Calibri" pitchFamily="34" charset="0"/>
                <a:sym typeface="Symbol"/>
              </a:rPr>
              <a:t>i</a:t>
            </a:r>
            <a:r>
              <a:rPr lang="pl-PL" sz="2200" dirty="0" smtClean="0">
                <a:latin typeface="Calibri" pitchFamily="34" charset="0"/>
                <a:sym typeface="Symbol"/>
              </a:rPr>
              <a:t> – liczba zdarzeń (zgonów) w okresie </a:t>
            </a:r>
            <a:r>
              <a:rPr lang="pl-PL" sz="2200" dirty="0" err="1" smtClean="0">
                <a:latin typeface="Calibri" pitchFamily="34" charset="0"/>
                <a:sym typeface="Symbol"/>
              </a:rPr>
              <a:t>t</a:t>
            </a:r>
            <a:r>
              <a:rPr lang="pl-PL" sz="2200" baseline="-25000" dirty="0" err="1" smtClean="0">
                <a:latin typeface="Calibri" pitchFamily="34" charset="0"/>
                <a:sym typeface="Symbol"/>
              </a:rPr>
              <a:t>i</a:t>
            </a:r>
            <a:endParaRPr lang="pl-PL" sz="2200" baseline="-25000" dirty="0" smtClean="0">
              <a:latin typeface="Calibri" pitchFamily="34" charset="0"/>
              <a:sym typeface="Symbol"/>
            </a:endParaRPr>
          </a:p>
          <a:p>
            <a:pPr lvl="1">
              <a:buNone/>
            </a:pPr>
            <a:r>
              <a:rPr lang="pl-PL" sz="2200" dirty="0" smtClean="0">
                <a:latin typeface="Calibri" pitchFamily="34" charset="0"/>
                <a:sym typeface="Symbol"/>
              </a:rPr>
              <a:t>n</a:t>
            </a:r>
            <a:r>
              <a:rPr lang="pl-PL" sz="2200" baseline="-25000" dirty="0" smtClean="0">
                <a:latin typeface="Calibri" pitchFamily="34" charset="0"/>
                <a:sym typeface="Symbol"/>
              </a:rPr>
              <a:t>i</a:t>
            </a:r>
            <a:r>
              <a:rPr lang="pl-PL" sz="2200" dirty="0" smtClean="0">
                <a:latin typeface="Calibri" pitchFamily="34" charset="0"/>
                <a:sym typeface="Symbol"/>
              </a:rPr>
              <a:t> – liczba narażonych w okresie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975834"/>
            <a:ext cx="2808312" cy="1167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 smtClean="0">
                <a:latin typeface="Calibri" pitchFamily="34" charset="0"/>
              </a:rPr>
              <a:t>Założenia</a:t>
            </a:r>
          </a:p>
          <a:p>
            <a:pPr lvl="1">
              <a:spcBef>
                <a:spcPts val="1200"/>
              </a:spcBef>
            </a:pPr>
            <a:r>
              <a:rPr lang="pl-PL" sz="2000" dirty="0" smtClean="0">
                <a:latin typeface="Calibri" pitchFamily="34" charset="0"/>
              </a:rPr>
              <a:t>Status zdarzenia musi składać się z dwóch wzajemnie wykluczających się stanów: ocenzurowano lub zdarzenie nastąpiło</a:t>
            </a:r>
          </a:p>
          <a:p>
            <a:pPr lvl="1">
              <a:spcBef>
                <a:spcPts val="1200"/>
              </a:spcBef>
            </a:pPr>
            <a:r>
              <a:rPr lang="pl-PL" sz="2000" dirty="0" smtClean="0">
                <a:latin typeface="Calibri" pitchFamily="34" charset="0"/>
              </a:rPr>
              <a:t>Czas do zajścia zdarzenia lub ocenzurowania musi być dokładnie określony</a:t>
            </a:r>
          </a:p>
          <a:p>
            <a:pPr lvl="1">
              <a:spcBef>
                <a:spcPts val="1200"/>
              </a:spcBef>
            </a:pPr>
            <a:r>
              <a:rPr lang="pl-PL" sz="2000" dirty="0" smtClean="0">
                <a:latin typeface="Calibri" pitchFamily="34" charset="0"/>
              </a:rPr>
              <a:t>Unikamy cenzurowania lewostronnego – musimy znać punkt startowy dla każdej obserwacji</a:t>
            </a:r>
          </a:p>
          <a:p>
            <a:pPr lvl="1">
              <a:spcBef>
                <a:spcPts val="1200"/>
              </a:spcBef>
            </a:pPr>
            <a:r>
              <a:rPr lang="pl-PL" sz="2000" dirty="0" smtClean="0">
                <a:latin typeface="Calibri" pitchFamily="34" charset="0"/>
              </a:rPr>
              <a:t>Cenzurowanie oraz zajście zdarzenia są niezależne – fakt, że zmienne są ocenzurowane nie ma związku z szansą na zajście zdarzenia</a:t>
            </a:r>
          </a:p>
          <a:p>
            <a:pPr lvl="1">
              <a:spcBef>
                <a:spcPts val="1200"/>
              </a:spcBef>
            </a:pPr>
            <a:r>
              <a:rPr lang="pl-PL" sz="2000" dirty="0" smtClean="0">
                <a:latin typeface="Calibri" pitchFamily="34" charset="0"/>
              </a:rPr>
              <a:t>Nie powinny pojawiać się trendy sekularne - zmiany zachodzące między pokoleniami pod wpływem rozwoju cywilizacji. Problem: różne punkty startowe,  długi czas trwania badania</a:t>
            </a:r>
          </a:p>
          <a:p>
            <a:pPr lvl="1">
              <a:spcBef>
                <a:spcPts val="1200"/>
              </a:spcBef>
            </a:pPr>
            <a:r>
              <a:rPr lang="pl-PL" sz="2000" dirty="0" smtClean="0">
                <a:latin typeface="Calibri" pitchFamily="34" charset="0"/>
              </a:rPr>
              <a:t>Podobna ilość oraz schemat cenzurowania w obrębie grup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Estymator </a:t>
            </a:r>
            <a:r>
              <a:rPr lang="pl-PL" dirty="0" err="1" smtClean="0"/>
              <a:t>Kaplana-Meiera</a:t>
            </a:r>
            <a:r>
              <a:rPr lang="pl-PL" dirty="0" smtClean="0"/>
              <a:t> funkcji </a:t>
            </a:r>
            <a:r>
              <a:rPr lang="pl-PL" dirty="0" err="1" smtClean="0"/>
              <a:t>przezycia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Estymator </a:t>
            </a:r>
            <a:r>
              <a:rPr lang="pl-PL" dirty="0" err="1" smtClean="0"/>
              <a:t>Kaplana-Meiera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782" t="41999" r="3141" b="29441"/>
          <a:stretch>
            <a:fillRect/>
          </a:stretch>
        </p:blipFill>
        <p:spPr bwMode="auto">
          <a:xfrm>
            <a:off x="0" y="1484784"/>
            <a:ext cx="9144000" cy="22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79512" y="3645024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</a:t>
            </a:r>
            <a:r>
              <a:rPr lang="en-US" sz="1200" dirty="0" smtClean="0"/>
              <a:t>M. Stevenson, I. </a:t>
            </a:r>
            <a:r>
              <a:rPr lang="en-US" sz="1200" dirty="0" err="1" smtClean="0"/>
              <a:t>EpiCentre</a:t>
            </a:r>
            <a:r>
              <a:rPr lang="en-US" sz="1200" dirty="0" smtClean="0"/>
              <a:t>. An Introduction to Survival Analysis. 2007</a:t>
            </a:r>
            <a:endParaRPr lang="pl-PL" sz="12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179512" y="76470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" pitchFamily="34" charset="0"/>
              </a:rPr>
              <a:t>Przykład obliczeń dla estymatora </a:t>
            </a:r>
            <a:r>
              <a:rPr lang="pl-PL" sz="2400" dirty="0" err="1" smtClean="0">
                <a:latin typeface="Calibri" pitchFamily="34" charset="0"/>
              </a:rPr>
              <a:t>Kaplana-Meiera</a:t>
            </a:r>
            <a:endParaRPr lang="pl-PL" sz="2400" dirty="0" smtClean="0"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373216"/>
            <a:ext cx="2376264" cy="9880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e tekstowe 7"/>
          <p:cNvSpPr txBox="1"/>
          <p:nvPr/>
        </p:nvSpPr>
        <p:spPr>
          <a:xfrm>
            <a:off x="107504" y="4365104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Calibri" pitchFamily="34" charset="0"/>
              </a:rPr>
              <a:t>Gdzie:</a:t>
            </a:r>
          </a:p>
          <a:p>
            <a:pPr lvl="1">
              <a:buNone/>
            </a:pPr>
            <a:r>
              <a:rPr lang="pl-PL" sz="2200" dirty="0" err="1" smtClean="0">
                <a:latin typeface="Calibri" pitchFamily="34" charset="0"/>
                <a:sym typeface="Symbol"/>
              </a:rPr>
              <a:t>t</a:t>
            </a:r>
            <a:r>
              <a:rPr lang="pl-PL" sz="2200" baseline="-25000" dirty="0" err="1" smtClean="0">
                <a:latin typeface="Calibri" pitchFamily="34" charset="0"/>
                <a:sym typeface="Symbol"/>
              </a:rPr>
              <a:t>i</a:t>
            </a:r>
            <a:r>
              <a:rPr lang="pl-PL" sz="2200" baseline="-25000" dirty="0" smtClean="0">
                <a:latin typeface="Calibri" pitchFamily="34" charset="0"/>
                <a:sym typeface="Symbol"/>
              </a:rPr>
              <a:t> </a:t>
            </a:r>
            <a:r>
              <a:rPr lang="pl-PL" sz="2200" dirty="0" smtClean="0">
                <a:latin typeface="Calibri" pitchFamily="34" charset="0"/>
                <a:sym typeface="Symbol"/>
              </a:rPr>
              <a:t>– zbiór wszystkich momentów wystąpienia zdarzenia</a:t>
            </a:r>
          </a:p>
          <a:p>
            <a:pPr lvl="1">
              <a:buNone/>
            </a:pPr>
            <a:r>
              <a:rPr lang="pl-PL" sz="2200" dirty="0" smtClean="0">
                <a:latin typeface="Calibri" pitchFamily="34" charset="0"/>
                <a:sym typeface="Symbol"/>
              </a:rPr>
              <a:t> – symbol iloczynu</a:t>
            </a:r>
          </a:p>
          <a:p>
            <a:pPr lvl="1">
              <a:buNone/>
            </a:pPr>
            <a:r>
              <a:rPr lang="pl-PL" sz="2200" dirty="0" smtClean="0">
                <a:latin typeface="Calibri" pitchFamily="34" charset="0"/>
                <a:sym typeface="Symbol"/>
              </a:rPr>
              <a:t>d</a:t>
            </a:r>
            <a:r>
              <a:rPr lang="pl-PL" sz="2200" baseline="-25000" dirty="0" smtClean="0">
                <a:latin typeface="Calibri" pitchFamily="34" charset="0"/>
                <a:sym typeface="Symbol"/>
              </a:rPr>
              <a:t>i</a:t>
            </a:r>
            <a:r>
              <a:rPr lang="pl-PL" sz="2200" dirty="0" smtClean="0">
                <a:latin typeface="Calibri" pitchFamily="34" charset="0"/>
                <a:sym typeface="Symbol"/>
              </a:rPr>
              <a:t> – liczba wystąpień zdarzenia w chwili </a:t>
            </a:r>
            <a:r>
              <a:rPr lang="pl-PL" sz="2200" dirty="0" err="1" smtClean="0">
                <a:latin typeface="Calibri" pitchFamily="34" charset="0"/>
                <a:sym typeface="Symbol"/>
              </a:rPr>
              <a:t>t</a:t>
            </a:r>
            <a:r>
              <a:rPr lang="pl-PL" sz="2200" baseline="-25000" dirty="0" err="1" smtClean="0">
                <a:latin typeface="Calibri" pitchFamily="34" charset="0"/>
                <a:sym typeface="Symbol"/>
              </a:rPr>
              <a:t>i</a:t>
            </a:r>
            <a:endParaRPr lang="pl-PL" sz="2200" baseline="-25000" dirty="0" smtClean="0">
              <a:latin typeface="Calibri" pitchFamily="34" charset="0"/>
              <a:sym typeface="Symbol"/>
            </a:endParaRPr>
          </a:p>
          <a:p>
            <a:pPr lvl="1">
              <a:buNone/>
            </a:pPr>
            <a:r>
              <a:rPr lang="pl-PL" sz="2200" dirty="0" smtClean="0">
                <a:latin typeface="Calibri" pitchFamily="34" charset="0"/>
                <a:sym typeface="Symbol"/>
              </a:rPr>
              <a:t>n</a:t>
            </a:r>
            <a:r>
              <a:rPr lang="pl-PL" sz="2200" baseline="-25000" dirty="0" smtClean="0">
                <a:latin typeface="Calibri" pitchFamily="34" charset="0"/>
                <a:sym typeface="Symbol"/>
              </a:rPr>
              <a:t>i</a:t>
            </a:r>
            <a:r>
              <a:rPr lang="pl-PL" sz="2200" dirty="0" smtClean="0">
                <a:latin typeface="Calibri" pitchFamily="34" charset="0"/>
                <a:sym typeface="Symbol"/>
              </a:rPr>
              <a:t> – liczba obiektów narażonych w chwili </a:t>
            </a:r>
            <a:r>
              <a:rPr lang="pl-PL" sz="2200" dirty="0" err="1" smtClean="0">
                <a:latin typeface="Calibri" pitchFamily="34" charset="0"/>
                <a:sym typeface="Symbol"/>
              </a:rPr>
              <a:t>t</a:t>
            </a:r>
            <a:r>
              <a:rPr lang="pl-PL" sz="2200" baseline="-25000" dirty="0" err="1" smtClean="0">
                <a:latin typeface="Calibri" pitchFamily="34" charset="0"/>
                <a:sym typeface="Symbol"/>
              </a:rPr>
              <a:t>i</a:t>
            </a:r>
            <a:endParaRPr lang="en-US" sz="2200" baseline="-25000" dirty="0" smtClean="0">
              <a:latin typeface="Calibri" pitchFamily="34" charset="0"/>
            </a:endParaRPr>
          </a:p>
          <a:p>
            <a:pPr lvl="1"/>
            <a:r>
              <a:rPr lang="pl-PL" sz="2200" dirty="0" err="1" smtClean="0">
                <a:latin typeface="Calibri" pitchFamily="34" charset="0"/>
                <a:sym typeface="Symbol"/>
              </a:rPr>
              <a:t>w</a:t>
            </a:r>
            <a:r>
              <a:rPr lang="pl-PL" sz="2200" baseline="-25000" dirty="0" err="1" smtClean="0">
                <a:latin typeface="Calibri" pitchFamily="34" charset="0"/>
                <a:sym typeface="Symbol"/>
              </a:rPr>
              <a:t>i</a:t>
            </a:r>
            <a:r>
              <a:rPr lang="pl-PL" sz="2200" baseline="-25000" dirty="0" smtClean="0">
                <a:latin typeface="Calibri" pitchFamily="34" charset="0"/>
                <a:sym typeface="Symbol"/>
              </a:rPr>
              <a:t> </a:t>
            </a:r>
            <a:r>
              <a:rPr lang="pl-PL" sz="2200" dirty="0" smtClean="0">
                <a:latin typeface="Calibri" pitchFamily="34" charset="0"/>
                <a:sym typeface="Symbol"/>
              </a:rPr>
              <a:t>– liczba obiektów ocenzurowanych w chwili </a:t>
            </a:r>
            <a:r>
              <a:rPr lang="pl-PL" sz="2200" dirty="0" err="1" smtClean="0">
                <a:latin typeface="Calibri" pitchFamily="34" charset="0"/>
                <a:sym typeface="Symbol"/>
              </a:rPr>
              <a:t>t</a:t>
            </a:r>
            <a:r>
              <a:rPr lang="pl-PL" sz="2200" baseline="-25000" dirty="0" err="1" smtClean="0">
                <a:latin typeface="Calibri" pitchFamily="34" charset="0"/>
                <a:sym typeface="Symbol"/>
              </a:rPr>
              <a:t>i</a:t>
            </a:r>
            <a:endParaRPr lang="en-US" sz="2200" baseline="-250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Dodatkowa zmienna jakościowa</a:t>
            </a:r>
            <a:br>
              <a:rPr lang="pl-PL" dirty="0" smtClean="0"/>
            </a:br>
            <a:r>
              <a:rPr lang="pl-PL" sz="2400" dirty="0" smtClean="0"/>
              <a:t>Czy krzywe różnią się istotnie?</a:t>
            </a:r>
            <a:endParaRPr lang="en-GB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</a:rPr>
              <a:t>Jak porównać krzywe przeżycia?</a:t>
            </a:r>
          </a:p>
          <a:p>
            <a:pPr lvl="1"/>
            <a:r>
              <a:rPr lang="pl-PL" dirty="0" smtClean="0">
                <a:latin typeface="Calibri" pitchFamily="34" charset="0"/>
              </a:rPr>
              <a:t>Największy dystans dla dwóch krzywych?</a:t>
            </a:r>
          </a:p>
          <a:p>
            <a:pPr lvl="1"/>
            <a:r>
              <a:rPr lang="pl-PL" dirty="0" smtClean="0">
                <a:latin typeface="Calibri" pitchFamily="34" charset="0"/>
              </a:rPr>
              <a:t>Porównanie mediany przeżycia w każdej grupie?</a:t>
            </a:r>
          </a:p>
          <a:p>
            <a:pPr lvl="1"/>
            <a:r>
              <a:rPr lang="pl-PL" dirty="0" smtClean="0">
                <a:latin typeface="Calibri" pitchFamily="34" charset="0"/>
              </a:rPr>
              <a:t>Porównanie średniego hazardu?</a:t>
            </a:r>
          </a:p>
          <a:p>
            <a:pPr lvl="1"/>
            <a:r>
              <a:rPr lang="pl-PL" dirty="0" smtClean="0">
                <a:latin typeface="Calibri" pitchFamily="34" charset="0"/>
              </a:rPr>
              <a:t>Test </a:t>
            </a:r>
            <a:r>
              <a:rPr lang="pl-PL" dirty="0" smtClean="0">
                <a:latin typeface="Calibri" pitchFamily="34" charset="0"/>
              </a:rPr>
              <a:t>statystyczny np. </a:t>
            </a:r>
            <a:r>
              <a:rPr lang="pl-PL" dirty="0" err="1" smtClean="0">
                <a:latin typeface="Calibri" pitchFamily="34" charset="0"/>
              </a:rPr>
              <a:t>Log-Rank</a:t>
            </a:r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err="1" smtClean="0">
                <a:latin typeface="Calibri" pitchFamily="34" charset="0"/>
              </a:rPr>
              <a:t>Log-Rank</a:t>
            </a:r>
            <a:r>
              <a:rPr lang="pl-PL" dirty="0" smtClean="0">
                <a:latin typeface="Calibri" pitchFamily="34" charset="0"/>
              </a:rPr>
              <a:t> (Cox – </a:t>
            </a:r>
            <a:r>
              <a:rPr lang="pl-PL" dirty="0" err="1" smtClean="0">
                <a:latin typeface="Calibri" pitchFamily="34" charset="0"/>
              </a:rPr>
              <a:t>Mantel</a:t>
            </a:r>
            <a:r>
              <a:rPr lang="pl-PL" dirty="0" smtClean="0">
                <a:latin typeface="Calibri" pitchFamily="34" charset="0"/>
              </a:rPr>
              <a:t>) – Standardowy test, najczęściej stosowany</a:t>
            </a:r>
          </a:p>
          <a:p>
            <a:pPr lvl="1"/>
            <a:r>
              <a:rPr lang="pl-PL" dirty="0" smtClean="0">
                <a:latin typeface="Calibri" pitchFamily="34" charset="0"/>
              </a:rPr>
              <a:t>Wartość empiryczna jest otrzymywana poprzez konstruowanie tabeli 2 x 2 na każdym kroku czasowym. Następnie porównywana jest częstotliwość wystąpienia zdarzenia w obydwu grupach, warunkowo w oparciu o ilość osób zagrożonych.</a:t>
            </a:r>
          </a:p>
          <a:p>
            <a:pPr lvl="1"/>
            <a:r>
              <a:rPr lang="pl-PL" sz="2000" dirty="0" smtClean="0">
                <a:latin typeface="Calibri" pitchFamily="34" charset="0"/>
              </a:rPr>
              <a:t>Takie same wagi w każdym kroku czasowym.</a:t>
            </a:r>
          </a:p>
          <a:p>
            <a:pPr lvl="1"/>
            <a:r>
              <a:rPr lang="pl-PL" sz="2000" dirty="0" smtClean="0">
                <a:latin typeface="Calibri" pitchFamily="34" charset="0"/>
              </a:rPr>
              <a:t>Prawidłowy wynik jeżeli założenie proporcjonalnego hazardu jest spełnione</a:t>
            </a:r>
          </a:p>
          <a:p>
            <a:pPr lvl="1"/>
            <a:r>
              <a:rPr lang="pl-PL" sz="2000" dirty="0" smtClean="0">
                <a:latin typeface="Calibri" pitchFamily="34" charset="0"/>
              </a:rPr>
              <a:t>Najskuteczniejszy jeżeli cenzurowanie jest wyrównane na wszystkich krokach czasowych</a:t>
            </a:r>
          </a:p>
          <a:p>
            <a:pPr lvl="1"/>
            <a:r>
              <a:rPr lang="pl-PL" sz="2000" dirty="0" smtClean="0">
                <a:latin typeface="Calibri" pitchFamily="34" charset="0"/>
              </a:rPr>
              <a:t>Wrażliwy na różnice w późnych krokach czasowych</a:t>
            </a:r>
          </a:p>
          <a:p>
            <a:pPr>
              <a:buNone/>
            </a:pPr>
            <a:endParaRPr lang="pl-PL" sz="2600" dirty="0" smtClean="0">
              <a:latin typeface="Calibri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332656"/>
            <a:ext cx="7467600" cy="841722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Dodatkowa zmienna jakościowa</a:t>
            </a:r>
            <a:br>
              <a:rPr kumimoji="0" lang="pl-PL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Czy krzywe różnią się istotnie?</a:t>
            </a:r>
            <a:endParaRPr kumimoji="0" lang="en-GB" sz="2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Funkcja </a:t>
            </a:r>
            <a:r>
              <a:rPr lang="pl-PL" sz="2400" dirty="0" err="1" smtClean="0"/>
              <a:t>survfit</a:t>
            </a:r>
            <a:r>
              <a:rPr lang="pl-PL" sz="2400" dirty="0" smtClean="0"/>
              <a:t>()</a:t>
            </a:r>
          </a:p>
          <a:p>
            <a:pPr lvl="1">
              <a:buNone/>
            </a:pPr>
            <a:r>
              <a:rPr lang="en-US" sz="2400" dirty="0" err="1" smtClean="0"/>
              <a:t>surv</a:t>
            </a:r>
            <a:r>
              <a:rPr lang="pl-PL" sz="2400" dirty="0" smtClean="0"/>
              <a:t>_dane = </a:t>
            </a:r>
            <a:r>
              <a:rPr lang="pl-PL" sz="2400" dirty="0" err="1" smtClean="0"/>
              <a:t>Surv</a:t>
            </a:r>
            <a:r>
              <a:rPr lang="pl-PL" sz="2400" dirty="0" smtClean="0"/>
              <a:t>(dane)</a:t>
            </a:r>
          </a:p>
          <a:p>
            <a:pPr>
              <a:buNone/>
            </a:pPr>
            <a:r>
              <a:rPr lang="pl-PL" sz="2400" dirty="0" smtClean="0"/>
              <a:t>	</a:t>
            </a:r>
            <a:r>
              <a:rPr lang="en-US" sz="2400" dirty="0" smtClean="0"/>
              <a:t>m</a:t>
            </a:r>
            <a:r>
              <a:rPr lang="pl-PL" sz="2400" dirty="0" err="1" smtClean="0"/>
              <a:t>odel</a:t>
            </a:r>
            <a:r>
              <a:rPr lang="pl-PL" sz="2400" dirty="0" smtClean="0"/>
              <a:t> = </a:t>
            </a:r>
            <a:r>
              <a:rPr lang="en-US" sz="2400" dirty="0" err="1" smtClean="0"/>
              <a:t>survfit</a:t>
            </a:r>
            <a:r>
              <a:rPr lang="en-US" sz="2400" dirty="0" smtClean="0"/>
              <a:t>(</a:t>
            </a:r>
            <a:r>
              <a:rPr lang="en-US" sz="2400" dirty="0" err="1" smtClean="0"/>
              <a:t>surv</a:t>
            </a:r>
            <a:r>
              <a:rPr lang="pl-PL" sz="2400" dirty="0" smtClean="0"/>
              <a:t>_dane</a:t>
            </a:r>
            <a:r>
              <a:rPr lang="en-US" sz="2400" dirty="0" smtClean="0"/>
              <a:t>~1)</a:t>
            </a:r>
            <a:endParaRPr lang="en-US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267744" y="371703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Obiekt klasy </a:t>
            </a:r>
            <a:r>
              <a:rPr lang="pl-PL" sz="2000" dirty="0" err="1" smtClean="0"/>
              <a:t>Surv</a:t>
            </a:r>
            <a:endParaRPr lang="en-US" sz="2000" dirty="0"/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3347864" y="2996952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 flipV="1">
            <a:off x="4572000" y="306896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4788024" y="3717032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Może wskazywać na zmienną jakościową, wtedy krzywa przeżycia będzie wyznaczona dla każdego poziomu danej zmiennej np.</a:t>
            </a:r>
          </a:p>
          <a:p>
            <a:r>
              <a:rPr lang="en-US" sz="2000" dirty="0" smtClean="0"/>
              <a:t>m</a:t>
            </a:r>
            <a:r>
              <a:rPr lang="pl-PL" sz="2000" dirty="0" err="1" smtClean="0"/>
              <a:t>odel</a:t>
            </a:r>
            <a:r>
              <a:rPr lang="pl-PL" sz="2000" dirty="0" smtClean="0"/>
              <a:t> = </a:t>
            </a:r>
            <a:r>
              <a:rPr lang="en-US" sz="2000" dirty="0" err="1" smtClean="0"/>
              <a:t>survfit</a:t>
            </a:r>
            <a:r>
              <a:rPr lang="en-US" sz="2000" dirty="0" smtClean="0"/>
              <a:t>(</a:t>
            </a:r>
            <a:r>
              <a:rPr lang="en-US" sz="2000" dirty="0" err="1" smtClean="0"/>
              <a:t>surv</a:t>
            </a:r>
            <a:r>
              <a:rPr lang="pl-PL" sz="2000" dirty="0" smtClean="0"/>
              <a:t>_dane</a:t>
            </a:r>
            <a:r>
              <a:rPr lang="en-US" sz="2000" dirty="0" smtClean="0"/>
              <a:t>~</a:t>
            </a:r>
            <a:r>
              <a:rPr lang="pl-PL" sz="2000" dirty="0" err="1" smtClean="0"/>
              <a:t>plec</a:t>
            </a:r>
            <a:r>
              <a:rPr lang="en-US" sz="2000" dirty="0" smtClean="0"/>
              <a:t>)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251520" y="443711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Obiekt klasy </a:t>
            </a:r>
            <a:r>
              <a:rPr lang="pl-PL" sz="2000" dirty="0" err="1" smtClean="0"/>
              <a:t>survfit</a:t>
            </a:r>
            <a:r>
              <a:rPr lang="pl-PL" sz="2000" dirty="0" smtClean="0"/>
              <a:t>, dla którego dostępne są funkcje: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dirty="0" err="1" smtClean="0"/>
              <a:t>summary</a:t>
            </a:r>
            <a:r>
              <a:rPr lang="pl-PL" sz="2000" dirty="0" smtClean="0"/>
              <a:t>() – wartości krzywej przeżycia we wskazanych punktach określonych argumentem </a:t>
            </a:r>
            <a:r>
              <a:rPr lang="pl-PL" sz="2000" dirty="0" err="1" smtClean="0"/>
              <a:t>times</a:t>
            </a:r>
            <a:endParaRPr lang="pl-PL" sz="2000" dirty="0" smtClean="0"/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plot() – rysuje krzywą przeżycia</a:t>
            </a:r>
            <a:endParaRPr lang="en-US" sz="2000" dirty="0"/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1115616" y="3068960"/>
            <a:ext cx="28803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611560" y="260648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Estymator </a:t>
            </a:r>
            <a:r>
              <a:rPr kumimoji="0" lang="pl-P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Kaplana-Meiera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 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przeżycia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Czym zajmuje się analiza przeżycia?</a:t>
            </a:r>
            <a:endParaRPr lang="en-US" sz="2400" dirty="0"/>
          </a:p>
        </p:txBody>
      </p:sp>
      <p:pic>
        <p:nvPicPr>
          <p:cNvPr id="4" name="Picture 2" descr="surviva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5099908" cy="385979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979712" y="6581001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http://www.analyticsvidhya.com/blog/2014/04/survival-analysis-model-you/</a:t>
            </a:r>
            <a:endParaRPr lang="en-US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786446" y="3000372"/>
            <a:ext cx="31432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  <a:latin typeface="Calibri" pitchFamily="34" charset="0"/>
              </a:rPr>
              <a:t>Jest to analiza czasu trwania, zaprojektowana do analizy tzw. danych uciętych</a:t>
            </a:r>
          </a:p>
          <a:p>
            <a:endParaRPr lang="pl-PL" sz="2000" dirty="0" smtClean="0">
              <a:latin typeface="Calibri" pitchFamily="34" charset="0"/>
            </a:endParaRPr>
          </a:p>
          <a:p>
            <a:r>
              <a:rPr lang="pl-PL" sz="2000" dirty="0" smtClean="0">
                <a:latin typeface="Calibri" pitchFamily="34" charset="0"/>
              </a:rPr>
              <a:t>Obserwacja jest nazywana uciętą jeżeli zdarzenie jeszcze nie nastąpiło i nie mamy wiedzy czy nastąpi czy też nie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przeżycia w R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Model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8250870" cy="180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085184"/>
            <a:ext cx="3240360" cy="1258993"/>
          </a:xfrm>
          <a:prstGeom prst="rect">
            <a:avLst/>
          </a:prstGeom>
          <a:noFill/>
        </p:spPr>
      </p:pic>
      <p:cxnSp>
        <p:nvCxnSpPr>
          <p:cNvPr id="7" name="Łącznik prosty ze strzałką 6"/>
          <p:cNvCxnSpPr/>
          <p:nvPr/>
        </p:nvCxnSpPr>
        <p:spPr>
          <a:xfrm flipH="1" flipV="1">
            <a:off x="3131840" y="4149080"/>
            <a:ext cx="648072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H="1" flipV="1">
            <a:off x="2195736" y="4077072"/>
            <a:ext cx="1440160" cy="17281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4499992" y="4869160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 pitchFamily="34" charset="0"/>
              </a:rPr>
              <a:t>Gdzie:</a:t>
            </a:r>
          </a:p>
          <a:p>
            <a:pPr lvl="1">
              <a:buNone/>
            </a:pPr>
            <a:r>
              <a:rPr lang="pl-PL" dirty="0" smtClean="0">
                <a:latin typeface="Calibri" pitchFamily="34" charset="0"/>
                <a:sym typeface="Symbol"/>
              </a:rPr>
              <a:t> - symbol iloczynu</a:t>
            </a:r>
          </a:p>
          <a:p>
            <a:pPr lvl="1">
              <a:buNone/>
            </a:pPr>
            <a:r>
              <a:rPr lang="pl-PL" dirty="0" smtClean="0">
                <a:latin typeface="Calibri" pitchFamily="34" charset="0"/>
                <a:sym typeface="Symbol"/>
              </a:rPr>
              <a:t>d</a:t>
            </a:r>
            <a:r>
              <a:rPr lang="pl-PL" baseline="-25000" dirty="0" smtClean="0">
                <a:latin typeface="Calibri" pitchFamily="34" charset="0"/>
                <a:sym typeface="Symbol"/>
              </a:rPr>
              <a:t>i</a:t>
            </a:r>
            <a:r>
              <a:rPr lang="pl-PL" dirty="0" smtClean="0">
                <a:latin typeface="Calibri" pitchFamily="34" charset="0"/>
                <a:sym typeface="Symbol"/>
              </a:rPr>
              <a:t> – liczba zdarzeń (zgonów) w okresie </a:t>
            </a:r>
            <a:r>
              <a:rPr lang="pl-PL" dirty="0" err="1" smtClean="0">
                <a:latin typeface="Calibri" pitchFamily="34" charset="0"/>
                <a:sym typeface="Symbol"/>
              </a:rPr>
              <a:t>t</a:t>
            </a:r>
            <a:r>
              <a:rPr lang="pl-PL" baseline="-25000" dirty="0" err="1" smtClean="0">
                <a:latin typeface="Calibri" pitchFamily="34" charset="0"/>
                <a:sym typeface="Symbol"/>
              </a:rPr>
              <a:t>i</a:t>
            </a:r>
            <a:endParaRPr lang="pl-PL" baseline="-25000" dirty="0" smtClean="0">
              <a:latin typeface="Calibri" pitchFamily="34" charset="0"/>
              <a:sym typeface="Symbol"/>
            </a:endParaRPr>
          </a:p>
          <a:p>
            <a:pPr lvl="1">
              <a:buNone/>
            </a:pPr>
            <a:r>
              <a:rPr lang="pl-PL" dirty="0" smtClean="0">
                <a:latin typeface="Calibri" pitchFamily="34" charset="0"/>
                <a:sym typeface="Symbol"/>
              </a:rPr>
              <a:t>n</a:t>
            </a:r>
            <a:r>
              <a:rPr lang="pl-PL" baseline="-25000" dirty="0" smtClean="0">
                <a:latin typeface="Calibri" pitchFamily="34" charset="0"/>
                <a:sym typeface="Symbol"/>
              </a:rPr>
              <a:t>i</a:t>
            </a:r>
            <a:r>
              <a:rPr lang="pl-PL" dirty="0" smtClean="0">
                <a:latin typeface="Calibri" pitchFamily="34" charset="0"/>
                <a:sym typeface="Symbol"/>
              </a:rPr>
              <a:t> – liczba narażonych w okresie </a:t>
            </a:r>
            <a:r>
              <a:rPr lang="pl-PL" dirty="0" err="1" smtClean="0">
                <a:latin typeface="Calibri" pitchFamily="34" charset="0"/>
                <a:sym typeface="Symbol"/>
              </a:rPr>
              <a:t>t</a:t>
            </a:r>
            <a:r>
              <a:rPr lang="pl-PL" baseline="-25000" dirty="0" err="1" smtClean="0">
                <a:latin typeface="Calibri" pitchFamily="34" charset="0"/>
                <a:sym typeface="Symbol"/>
              </a:rPr>
              <a:t>j</a:t>
            </a:r>
            <a:endParaRPr lang="en-US" baseline="-25000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przeżycia w 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72842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599312" cy="74868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dirty="0" smtClean="0"/>
              <a:t>Obliczenia: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przeżycia w 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4409" b="2514"/>
          <a:stretch>
            <a:fillRect/>
          </a:stretch>
        </p:blipFill>
        <p:spPr bwMode="auto">
          <a:xfrm>
            <a:off x="1043608" y="2708920"/>
            <a:ext cx="437906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572741"/>
            <a:ext cx="8640959" cy="28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ze strzałką 6"/>
          <p:cNvCxnSpPr/>
          <p:nvPr/>
        </p:nvCxnSpPr>
        <p:spPr>
          <a:xfrm flipH="1" flipV="1">
            <a:off x="4788024" y="3356992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6228184" y="37890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95% przedział ufności</a:t>
            </a:r>
            <a:endParaRPr lang="en-US" dirty="0"/>
          </a:p>
        </p:txBody>
      </p:sp>
      <p:cxnSp>
        <p:nvCxnSpPr>
          <p:cNvPr id="10" name="Łącznik prosty ze strzałką 9"/>
          <p:cNvCxnSpPr/>
          <p:nvPr/>
        </p:nvCxnSpPr>
        <p:spPr>
          <a:xfrm flipH="1">
            <a:off x="4788024" y="4149080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 flipV="1">
            <a:off x="3707904" y="4221088"/>
            <a:ext cx="237626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6228184" y="56612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Funkcja przeżycia</a:t>
            </a:r>
            <a:endParaRPr lang="en-US" dirty="0"/>
          </a:p>
        </p:txBody>
      </p:sp>
      <p:sp>
        <p:nvSpPr>
          <p:cNvPr id="2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559752" cy="9647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l-PL" sz="2400" dirty="0" smtClean="0"/>
              <a:t>Krzywa przeżycia Kaplana Meyera wraz z przedziałem ufności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przeżycia w R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Analiza przeżycia w rozbiciu na poziomy zmiennej jakościowej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4563" r="3580" b="4170"/>
          <a:stretch>
            <a:fillRect/>
          </a:stretch>
        </p:blipFill>
        <p:spPr bwMode="auto">
          <a:xfrm>
            <a:off x="5868144" y="2780928"/>
            <a:ext cx="322955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58197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Kaplan-Meier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Funkcja przeżycia</a:t>
            </a:r>
            <a:endParaRPr lang="en-GB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34463"/>
            <a:ext cx="5976664" cy="50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6012160" y="4305290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Calibri" pitchFamily="34" charset="0"/>
              </a:rPr>
              <a:t>Skumulowana funkcja przeżycia: jakie jest prawdopodobieństwo przeżycia do danego przedziału czasowego 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012160" y="2852936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Calibri" pitchFamily="34" charset="0"/>
              </a:rPr>
              <a:t>Linie poziome – przedział czasu od zdarzenia kończącego do kolejnego zdarzenia</a:t>
            </a:r>
            <a:endParaRPr lang="en-GB" sz="2000" dirty="0">
              <a:latin typeface="Calibri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691680" y="3933056"/>
            <a:ext cx="4104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419872" y="24928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 pitchFamily="34" charset="0"/>
              </a:rPr>
              <a:t>mediana przeżycia, 50% na osi Y</a:t>
            </a:r>
            <a:endParaRPr lang="en-GB" dirty="0">
              <a:latin typeface="Calibri" pitchFamily="34" charset="0"/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3779912" y="3212976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179512" y="651605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 pitchFamily="34" charset="0"/>
              </a:rPr>
              <a:t>Krzywe przeżycia krzyżują się: profil przeżycia jest różny dla różnych przedziałów czasowych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57030"/>
            <a:ext cx="5832648" cy="47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Kaplan-Meier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1 - </a:t>
            </a:r>
            <a:r>
              <a:rPr lang="pl-PL" sz="2400" dirty="0" smtClean="0"/>
              <a:t>Funkcja przeżycia</a:t>
            </a:r>
            <a:endParaRPr lang="en-GB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012160" y="3429000"/>
            <a:ext cx="18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Calibri" pitchFamily="34" charset="0"/>
              </a:rPr>
              <a:t>U jakiej proporcji osób zajdzie zdarzenie kończące do czasu t?</a:t>
            </a:r>
            <a:endParaRPr lang="en-GB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Model proporcjonalnego hazardu </a:t>
            </a:r>
            <a:r>
              <a:rPr lang="pl-PL" dirty="0" err="1" smtClean="0"/>
              <a:t>coxa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53136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Calibri" pitchFamily="34" charset="0"/>
              </a:rPr>
              <a:t>Pojęcie hazardu proporcjonalnego wprowadził w 1972 David Cox</a:t>
            </a:r>
          </a:p>
          <a:p>
            <a:endParaRPr lang="pl-PL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Pozwala na opisanie krzywej przeżycia (funkcji hazardu) za pomocą wielu zmiennych objaśniających jakościowych i ilościowych</a:t>
            </a:r>
          </a:p>
          <a:p>
            <a:endParaRPr lang="pl-PL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W przeciwieństwie do klasycznych modeli regresji można go stosować gdy:</a:t>
            </a:r>
          </a:p>
          <a:p>
            <a:pPr lvl="1"/>
            <a:r>
              <a:rPr lang="pl-PL" dirty="0" smtClean="0">
                <a:latin typeface="Calibri" pitchFamily="34" charset="0"/>
              </a:rPr>
              <a:t>zmienna zależna nie ma rozkładu normalnego</a:t>
            </a:r>
          </a:p>
          <a:p>
            <a:pPr lvl="1"/>
            <a:r>
              <a:rPr lang="pl-PL" dirty="0" smtClean="0">
                <a:latin typeface="Calibri" pitchFamily="34" charset="0"/>
              </a:rPr>
              <a:t>obserwacje są cenzurowane lub wykluczane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Model proporcjonalnego hazardu </a:t>
            </a:r>
            <a:r>
              <a:rPr lang="pl-PL" dirty="0" err="1" smtClean="0"/>
              <a:t>coxa</a:t>
            </a:r>
            <a:r>
              <a:rPr lang="pl-PL" dirty="0" smtClean="0"/>
              <a:t> – Założenia</a:t>
            </a:r>
            <a:endParaRPr lang="en-US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pl-PL" sz="2000" dirty="0" smtClean="0">
                <a:latin typeface="Calibri" pitchFamily="34" charset="0"/>
              </a:rPr>
              <a:t>Status zdarzenia musi składać się z dwóch wzajemnie wykluczających się stanów: ocenzurowano lub zdarzenie nastąpiło</a:t>
            </a:r>
          </a:p>
          <a:p>
            <a:pPr>
              <a:spcBef>
                <a:spcPts val="1200"/>
              </a:spcBef>
            </a:pPr>
            <a:r>
              <a:rPr lang="pl-PL" sz="2000" dirty="0" smtClean="0">
                <a:latin typeface="Calibri" pitchFamily="34" charset="0"/>
              </a:rPr>
              <a:t>Czas do zajścia zdarzenia lub ocenzurowania musi być dokładnie określony</a:t>
            </a:r>
          </a:p>
          <a:p>
            <a:pPr>
              <a:spcBef>
                <a:spcPts val="1200"/>
              </a:spcBef>
            </a:pPr>
            <a:r>
              <a:rPr lang="pl-PL" sz="2000" dirty="0" smtClean="0">
                <a:latin typeface="Calibri" pitchFamily="34" charset="0"/>
              </a:rPr>
              <a:t>Unikamy cenzurowania lewostronnego – musimy znać punkt startowy dla każdej obserwacji</a:t>
            </a:r>
          </a:p>
          <a:p>
            <a:pPr>
              <a:spcBef>
                <a:spcPts val="1200"/>
              </a:spcBef>
            </a:pPr>
            <a:r>
              <a:rPr lang="pl-PL" sz="2600" b="1" dirty="0" smtClean="0">
                <a:latin typeface="Calibri" pitchFamily="34" charset="0"/>
              </a:rPr>
              <a:t>Cenzurowanie oraz zajście zdarzenia są niezależne</a:t>
            </a:r>
            <a:r>
              <a:rPr lang="pl-PL" sz="2600" dirty="0" smtClean="0">
                <a:latin typeface="Calibri" pitchFamily="34" charset="0"/>
              </a:rPr>
              <a:t> (ang. </a:t>
            </a:r>
            <a:r>
              <a:rPr lang="pl-PL" sz="2600" i="1" dirty="0" smtClean="0">
                <a:latin typeface="Calibri" pitchFamily="34" charset="0"/>
              </a:rPr>
              <a:t>non </a:t>
            </a:r>
            <a:r>
              <a:rPr lang="pl-PL" sz="2600" i="1" dirty="0" err="1" smtClean="0">
                <a:latin typeface="Calibri" pitchFamily="34" charset="0"/>
              </a:rPr>
              <a:t>informative</a:t>
            </a:r>
            <a:r>
              <a:rPr lang="pl-PL" sz="2600" i="1" dirty="0" smtClean="0">
                <a:latin typeface="Calibri" pitchFamily="34" charset="0"/>
              </a:rPr>
              <a:t> </a:t>
            </a:r>
            <a:r>
              <a:rPr lang="pl-PL" sz="2600" i="1" dirty="0" err="1" smtClean="0">
                <a:latin typeface="Calibri" pitchFamily="34" charset="0"/>
              </a:rPr>
              <a:t>censoring</a:t>
            </a:r>
            <a:r>
              <a:rPr lang="pl-PL" sz="2600" dirty="0" smtClean="0">
                <a:latin typeface="Calibri" pitchFamily="34" charset="0"/>
              </a:rPr>
              <a:t>)–  </a:t>
            </a:r>
            <a:r>
              <a:rPr lang="pl-PL" sz="2600" b="1" dirty="0" smtClean="0">
                <a:solidFill>
                  <a:srgbClr val="0070C0"/>
                </a:solidFill>
                <a:latin typeface="Calibri" pitchFamily="34" charset="0"/>
              </a:rPr>
              <a:t>fakt, że zmienne są ocenzurowane nie ma związku z szansą na zajście zdarzenia</a:t>
            </a:r>
          </a:p>
          <a:p>
            <a:pPr>
              <a:spcBef>
                <a:spcPts val="1200"/>
              </a:spcBef>
            </a:pPr>
            <a:r>
              <a:rPr lang="pl-PL" sz="2600" b="1" dirty="0" smtClean="0">
                <a:latin typeface="Calibri" pitchFamily="34" charset="0"/>
              </a:rPr>
              <a:t>Proporcjonalność hazardu </a:t>
            </a:r>
            <a:r>
              <a:rPr lang="pl-PL" sz="2600" dirty="0" smtClean="0">
                <a:latin typeface="Calibri" pitchFamily="34" charset="0"/>
              </a:rPr>
              <a:t>- zakładamy, że </a:t>
            </a:r>
            <a:r>
              <a:rPr lang="pl-PL" sz="2600" b="1" dirty="0" smtClean="0">
                <a:solidFill>
                  <a:srgbClr val="0070C0"/>
                </a:solidFill>
                <a:latin typeface="Calibri" pitchFamily="34" charset="0"/>
              </a:rPr>
              <a:t>stosunek ryzyk dla dwóch przypadków nie zależy od czasu</a:t>
            </a:r>
            <a:r>
              <a:rPr lang="pl-PL" sz="2600" dirty="0" smtClean="0">
                <a:latin typeface="Calibri" pitchFamily="34" charset="0"/>
              </a:rPr>
              <a:t>, a interpretacja parametrów modelu oparta jest na zmianach hazardu pod wpływem zmian wartości predykatorów</a:t>
            </a:r>
          </a:p>
          <a:p>
            <a:pPr>
              <a:spcBef>
                <a:spcPts val="1200"/>
              </a:spcBef>
            </a:pPr>
            <a:endParaRPr lang="pl-PL" sz="23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4908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Calibri" pitchFamily="34" charset="0"/>
              </a:rPr>
              <a:t>Funkcja hazardu ( h(t) ) zadana jest wzorem:</a:t>
            </a:r>
          </a:p>
          <a:p>
            <a:endParaRPr lang="pl-PL" dirty="0" smtClean="0">
              <a:latin typeface="Calibri" pitchFamily="34" charset="0"/>
            </a:endParaRPr>
          </a:p>
          <a:p>
            <a:endParaRPr lang="pl-PL" dirty="0" smtClean="0">
              <a:latin typeface="Calibri" pitchFamily="34" charset="0"/>
            </a:endParaRPr>
          </a:p>
          <a:p>
            <a:pPr>
              <a:buNone/>
            </a:pPr>
            <a:endParaRPr lang="pl-PL" dirty="0" smtClean="0">
              <a:latin typeface="Calibri" pitchFamily="34" charset="0"/>
            </a:endParaRPr>
          </a:p>
          <a:p>
            <a:endParaRPr lang="pl-PL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Interpretacja hazardu (ryzyka) :</a:t>
            </a:r>
          </a:p>
          <a:p>
            <a:endParaRPr lang="pl-PL" dirty="0" smtClean="0">
              <a:latin typeface="Calibri" pitchFamily="34" charset="0"/>
            </a:endParaRPr>
          </a:p>
          <a:p>
            <a:pPr>
              <a:buNone/>
            </a:pPr>
            <a:r>
              <a:rPr lang="pl-PL" dirty="0" smtClean="0">
                <a:latin typeface="Calibri" pitchFamily="34" charset="0"/>
              </a:rPr>
              <a:t>	</a:t>
            </a: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Jakie jest prawdopodobieństwo zaobserwowania zdarzenia w następnej chwili (</a:t>
            </a:r>
            <a:r>
              <a:rPr lang="pl-PL" b="1" dirty="0" err="1" smtClean="0">
                <a:solidFill>
                  <a:srgbClr val="0070C0"/>
                </a:solidFill>
                <a:latin typeface="Calibri"/>
              </a:rPr>
              <a:t>∆t</a:t>
            </a:r>
            <a:r>
              <a:rPr lang="pl-PL" b="1" dirty="0" smtClean="0">
                <a:solidFill>
                  <a:srgbClr val="0070C0"/>
                </a:solidFill>
                <a:latin typeface="Calibri"/>
              </a:rPr>
              <a:t>), jeżeli nie zostało zaobserwowane do teraz (t)</a:t>
            </a:r>
            <a:r>
              <a:rPr lang="pl-PL" dirty="0" smtClean="0">
                <a:latin typeface="Calibri" pitchFamily="34" charset="0"/>
              </a:rPr>
              <a:t>.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Model proporcjonalnego hazardu </a:t>
            </a:r>
            <a:r>
              <a:rPr lang="pl-PL" dirty="0" err="1" smtClean="0"/>
              <a:t>coxa</a:t>
            </a:r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216154"/>
            <a:ext cx="7416824" cy="852806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</a:rPr>
              <a:t>Hazard jest funkcją zmiennych niezależnych  zależną od czasu i ma postać:</a:t>
            </a:r>
          </a:p>
          <a:p>
            <a:endParaRPr lang="pl-PL" dirty="0" smtClean="0">
              <a:latin typeface="Calibri" pitchFamily="34" charset="0"/>
            </a:endParaRPr>
          </a:p>
          <a:p>
            <a:endParaRPr lang="pl-PL" dirty="0" smtClean="0">
              <a:latin typeface="Calibri" pitchFamily="34" charset="0"/>
            </a:endParaRPr>
          </a:p>
          <a:p>
            <a:pPr lvl="1"/>
            <a:r>
              <a:rPr lang="pl-PL" sz="2000" dirty="0" smtClean="0">
                <a:latin typeface="Calibri" pitchFamily="34" charset="0"/>
              </a:rPr>
              <a:t>gdzie:</a:t>
            </a:r>
          </a:p>
          <a:p>
            <a:pPr lvl="2"/>
            <a:r>
              <a:rPr lang="pl-PL" sz="2000" dirty="0" smtClean="0">
                <a:latin typeface="Calibri" pitchFamily="34" charset="0"/>
              </a:rPr>
              <a:t>h</a:t>
            </a:r>
            <a:r>
              <a:rPr lang="pl-PL" sz="2000" baseline="-25000" dirty="0" smtClean="0">
                <a:latin typeface="Calibri" pitchFamily="34" charset="0"/>
              </a:rPr>
              <a:t>0</a:t>
            </a:r>
            <a:r>
              <a:rPr lang="pl-PL" sz="2000" dirty="0" smtClean="0">
                <a:latin typeface="Calibri" pitchFamily="34" charset="0"/>
              </a:rPr>
              <a:t>(t) – poziom hazardu bazowego (poziom hazardu, gdy wartości wszystkich zmiennych niezależnych są równe zero)</a:t>
            </a:r>
          </a:p>
          <a:p>
            <a:pPr lvl="2"/>
            <a:r>
              <a:rPr lang="el-GR" sz="2000" dirty="0" smtClean="0">
                <a:latin typeface="Calibri" pitchFamily="34" charset="0"/>
              </a:rPr>
              <a:t>β</a:t>
            </a:r>
            <a:r>
              <a:rPr lang="pl-PL" sz="2000" dirty="0" smtClean="0">
                <a:latin typeface="Calibri" pitchFamily="34" charset="0"/>
              </a:rPr>
              <a:t> = (</a:t>
            </a:r>
            <a:r>
              <a:rPr lang="el-GR" sz="2000" dirty="0" smtClean="0">
                <a:latin typeface="Calibri" pitchFamily="34" charset="0"/>
              </a:rPr>
              <a:t>β</a:t>
            </a:r>
            <a:r>
              <a:rPr lang="pl-PL" sz="2000" baseline="-25000" dirty="0" smtClean="0">
                <a:latin typeface="Calibri" pitchFamily="34" charset="0"/>
              </a:rPr>
              <a:t>1</a:t>
            </a:r>
            <a:r>
              <a:rPr lang="pl-PL" sz="2000" dirty="0" smtClean="0">
                <a:latin typeface="Calibri" pitchFamily="34" charset="0"/>
              </a:rPr>
              <a:t>,…., </a:t>
            </a:r>
            <a:r>
              <a:rPr lang="el-GR" sz="2000" dirty="0" smtClean="0">
                <a:latin typeface="Calibri" pitchFamily="34" charset="0"/>
              </a:rPr>
              <a:t>β</a:t>
            </a:r>
            <a:r>
              <a:rPr lang="pl-PL" sz="2000" baseline="-25000" dirty="0" smtClean="0">
                <a:latin typeface="Calibri" pitchFamily="34" charset="0"/>
              </a:rPr>
              <a:t>p</a:t>
            </a:r>
            <a:r>
              <a:rPr lang="pl-PL" sz="2000" dirty="0" smtClean="0">
                <a:latin typeface="Calibri" pitchFamily="34" charset="0"/>
              </a:rPr>
              <a:t>) – wektor współczynników regresji</a:t>
            </a:r>
          </a:p>
          <a:p>
            <a:pPr lvl="2"/>
            <a:r>
              <a:rPr lang="pl-PL" sz="2000" dirty="0" smtClean="0">
                <a:latin typeface="Calibri" pitchFamily="34" charset="0"/>
              </a:rPr>
              <a:t>X – macierz zmiennych objaśniających (cech obiektu)</a:t>
            </a:r>
          </a:p>
          <a:p>
            <a:pPr lvl="2">
              <a:buNone/>
            </a:pPr>
            <a:endParaRPr lang="pl-PL" sz="2000" dirty="0" smtClean="0">
              <a:latin typeface="Calibri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Model proporcjonalnego hazardu </a:t>
            </a:r>
            <a:r>
              <a:rPr lang="pl-PL" dirty="0" err="1" smtClean="0"/>
              <a:t>coxa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564904"/>
            <a:ext cx="4320480" cy="56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Metody stosowane w analizie przeżycia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latin typeface="Calibri" pitchFamily="34" charset="0"/>
              </a:rPr>
              <a:t>Dlaczego nie tradycyjne modele regresji?</a:t>
            </a:r>
          </a:p>
          <a:p>
            <a:pPr lvl="1"/>
            <a:r>
              <a:rPr lang="pl-PL" sz="2400" dirty="0" smtClean="0">
                <a:latin typeface="Calibri" pitchFamily="34" charset="0"/>
              </a:rPr>
              <a:t>Brak spełnionych założeń co do normalności rozkładu</a:t>
            </a:r>
          </a:p>
          <a:p>
            <a:pPr lvl="1"/>
            <a:r>
              <a:rPr lang="pl-PL" sz="2400" dirty="0" smtClean="0">
                <a:latin typeface="Calibri" pitchFamily="34" charset="0"/>
              </a:rPr>
              <a:t>Nie biorą pod uwagę wystąpienia cenzurowanych danych</a:t>
            </a:r>
          </a:p>
          <a:p>
            <a:endParaRPr lang="pl-PL" dirty="0" smtClean="0">
              <a:latin typeface="Calibri" pitchFamily="34" charset="0"/>
            </a:endParaRPr>
          </a:p>
          <a:p>
            <a:pPr>
              <a:buNone/>
            </a:pPr>
            <a:endParaRPr lang="pl-PL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Metody stosowana w analizie przeżycia:</a:t>
            </a:r>
          </a:p>
          <a:p>
            <a:pPr lvl="1"/>
            <a:r>
              <a:rPr lang="pl-PL" sz="2400" dirty="0" smtClean="0">
                <a:latin typeface="Calibri" pitchFamily="34" charset="0"/>
              </a:rPr>
              <a:t>Opisowe: Tablice trwania przeżycia</a:t>
            </a:r>
          </a:p>
          <a:p>
            <a:pPr lvl="1"/>
            <a:r>
              <a:rPr lang="pl-PL" sz="2400" dirty="0" smtClean="0">
                <a:latin typeface="Calibri" pitchFamily="34" charset="0"/>
              </a:rPr>
              <a:t>Nieparametryczne: </a:t>
            </a:r>
            <a:r>
              <a:rPr lang="pl-PL" sz="2400" b="1" dirty="0" smtClean="0">
                <a:latin typeface="Calibri" pitchFamily="34" charset="0"/>
              </a:rPr>
              <a:t>Estymator Kaplana-Meyera funkcji przeżycia</a:t>
            </a:r>
          </a:p>
          <a:p>
            <a:pPr lvl="1"/>
            <a:r>
              <a:rPr lang="pl-PL" sz="2400" dirty="0" err="1" smtClean="0">
                <a:latin typeface="Calibri" pitchFamily="34" charset="0"/>
              </a:rPr>
              <a:t>Semiparametryczne</a:t>
            </a:r>
            <a:r>
              <a:rPr lang="pl-PL" sz="2400" dirty="0" smtClean="0">
                <a:latin typeface="Calibri" pitchFamily="34" charset="0"/>
              </a:rPr>
              <a:t>: Model proporcjonalnego hazardu</a:t>
            </a:r>
            <a:br>
              <a:rPr lang="pl-PL" sz="2400" dirty="0" smtClean="0">
                <a:latin typeface="Calibri" pitchFamily="34" charset="0"/>
              </a:rPr>
            </a:br>
            <a:r>
              <a:rPr lang="pl-PL" sz="2400" dirty="0" err="1" smtClean="0">
                <a:latin typeface="Calibri" pitchFamily="34" charset="0"/>
              </a:rPr>
              <a:t>coxa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7467600" cy="4968552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Calibri" pitchFamily="34" charset="0"/>
              </a:rPr>
              <a:t>Model hazardu proporcjonalnego - zakładamy, że stosunek ryzyk dwóch przypadków nie zależy od czasu:</a:t>
            </a:r>
          </a:p>
          <a:p>
            <a:pPr lvl="1"/>
            <a:r>
              <a:rPr lang="pl-PL" sz="2000" dirty="0" smtClean="0">
                <a:latin typeface="Calibri" pitchFamily="34" charset="0"/>
              </a:rPr>
              <a:t>Interpretacja parametrów modelu oparta jest na zmianach hazardu pod wpływem zmian wartości zmiennych niezależnych:</a:t>
            </a:r>
          </a:p>
          <a:p>
            <a:endParaRPr lang="pl-PL" sz="2000" dirty="0" smtClean="0">
              <a:latin typeface="Calibri" pitchFamily="34" charset="0"/>
            </a:endParaRPr>
          </a:p>
          <a:p>
            <a:endParaRPr lang="pl-PL" sz="2000" dirty="0" smtClean="0">
              <a:latin typeface="Calibri" pitchFamily="34" charset="0"/>
            </a:endParaRPr>
          </a:p>
          <a:p>
            <a:endParaRPr lang="pl-PL" sz="2000" dirty="0" smtClean="0">
              <a:latin typeface="Calibri" pitchFamily="34" charset="0"/>
            </a:endParaRPr>
          </a:p>
          <a:p>
            <a:pPr lvl="1"/>
            <a:r>
              <a:rPr lang="pl-PL" sz="2000" dirty="0" smtClean="0">
                <a:latin typeface="Calibri" pitchFamily="34" charset="0"/>
              </a:rPr>
              <a:t>Wzrost wartości zmiennej objaśniającej </a:t>
            </a:r>
            <a:r>
              <a:rPr lang="pl-PL" sz="2000" dirty="0" err="1" smtClean="0">
                <a:latin typeface="Calibri" pitchFamily="34" charset="0"/>
              </a:rPr>
              <a:t>x</a:t>
            </a:r>
            <a:r>
              <a:rPr lang="pl-PL" sz="2000" baseline="-25000" dirty="0" err="1" smtClean="0">
                <a:latin typeface="Calibri" pitchFamily="34" charset="0"/>
              </a:rPr>
              <a:t>k</a:t>
            </a:r>
            <a:r>
              <a:rPr lang="pl-PL" sz="2000" baseline="-25000" dirty="0" smtClean="0">
                <a:latin typeface="Calibri" pitchFamily="34" charset="0"/>
              </a:rPr>
              <a:t> </a:t>
            </a:r>
            <a:r>
              <a:rPr lang="pl-PL" sz="2000" b="1" dirty="0" smtClean="0">
                <a:latin typeface="Calibri" pitchFamily="34" charset="0"/>
              </a:rPr>
              <a:t>o jedną </a:t>
            </a:r>
            <a:r>
              <a:rPr lang="pl-PL" sz="2000" dirty="0" smtClean="0">
                <a:latin typeface="Calibri" pitchFamily="34" charset="0"/>
              </a:rPr>
              <a:t>jednostkę powoduje zmianę ryzyka </a:t>
            </a:r>
            <a:r>
              <a:rPr lang="pl-PL" sz="2000" b="1" dirty="0" err="1" smtClean="0">
                <a:latin typeface="Calibri" pitchFamily="34" charset="0"/>
              </a:rPr>
              <a:t>exp</a:t>
            </a:r>
            <a:r>
              <a:rPr lang="pl-PL" sz="2000" b="1" dirty="0" smtClean="0">
                <a:latin typeface="Calibri" pitchFamily="34" charset="0"/>
              </a:rPr>
              <a:t>(</a:t>
            </a:r>
            <a:r>
              <a:rPr lang="el-GR" sz="2000" b="1" dirty="0" smtClean="0">
                <a:latin typeface="Calibri" pitchFamily="34" charset="0"/>
              </a:rPr>
              <a:t>β</a:t>
            </a:r>
            <a:r>
              <a:rPr lang="pl-PL" sz="2000" b="1" baseline="-25000" dirty="0" smtClean="0">
                <a:latin typeface="Calibri" pitchFamily="34" charset="0"/>
              </a:rPr>
              <a:t>k</a:t>
            </a:r>
            <a:r>
              <a:rPr lang="pl-PL" sz="2000" b="1" dirty="0" smtClean="0">
                <a:latin typeface="Calibri" pitchFamily="34" charset="0"/>
              </a:rPr>
              <a:t>) razy</a:t>
            </a:r>
          </a:p>
          <a:p>
            <a:endParaRPr lang="pl-PL" sz="2200" dirty="0" smtClean="0">
              <a:latin typeface="Calibri" pitchFamily="34" charset="0"/>
            </a:endParaRPr>
          </a:p>
          <a:p>
            <a:r>
              <a:rPr lang="pl-PL" b="1" dirty="0" err="1" smtClean="0">
                <a:solidFill>
                  <a:srgbClr val="0070C0"/>
                </a:solidFill>
                <a:latin typeface="Calibri" pitchFamily="34" charset="0"/>
              </a:rPr>
              <a:t>exp</a:t>
            </a: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el-GR" b="1" dirty="0" smtClean="0">
                <a:solidFill>
                  <a:srgbClr val="0070C0"/>
                </a:solidFill>
                <a:latin typeface="Calibri" pitchFamily="34" charset="0"/>
              </a:rPr>
              <a:t>β</a:t>
            </a:r>
            <a:r>
              <a:rPr lang="pl-PL" b="1" baseline="-25000" dirty="0" smtClean="0">
                <a:solidFill>
                  <a:srgbClr val="0070C0"/>
                </a:solidFill>
                <a:latin typeface="Calibri" pitchFamily="34" charset="0"/>
              </a:rPr>
              <a:t>k</a:t>
            </a: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)  </a:t>
            </a:r>
            <a:r>
              <a:rPr lang="pl-PL" sz="2000" b="1" dirty="0" smtClean="0">
                <a:latin typeface="Calibri" pitchFamily="34" charset="0"/>
              </a:rPr>
              <a:t>- </a:t>
            </a:r>
            <a:r>
              <a:rPr lang="pl-PL" sz="2200" dirty="0" smtClean="0">
                <a:latin typeface="Calibri" pitchFamily="34" charset="0"/>
              </a:rPr>
              <a:t>wartość ta nazywana jest hazardem względnym (HR – </a:t>
            </a:r>
            <a:r>
              <a:rPr lang="pl-PL" sz="2200" i="1" dirty="0" smtClean="0">
                <a:latin typeface="Calibri" pitchFamily="34" charset="0"/>
              </a:rPr>
              <a:t>hazard </a:t>
            </a:r>
            <a:r>
              <a:rPr lang="pl-PL" sz="2200" i="1" dirty="0" err="1" smtClean="0">
                <a:latin typeface="Calibri" pitchFamily="34" charset="0"/>
              </a:rPr>
              <a:t>ratio</a:t>
            </a:r>
            <a:r>
              <a:rPr lang="pl-PL" sz="2200" dirty="0" smtClean="0">
                <a:latin typeface="Calibri" pitchFamily="34" charset="0"/>
              </a:rPr>
              <a:t>) i może być postrzegana jako ryzyko względne (RR – </a:t>
            </a:r>
            <a:r>
              <a:rPr lang="pl-PL" sz="2200" i="1" dirty="0" err="1" smtClean="0">
                <a:latin typeface="Calibri" pitchFamily="34" charset="0"/>
              </a:rPr>
              <a:t>relative</a:t>
            </a:r>
            <a:r>
              <a:rPr lang="pl-PL" sz="2200" i="1" dirty="0" smtClean="0">
                <a:latin typeface="Calibri" pitchFamily="34" charset="0"/>
              </a:rPr>
              <a:t> </a:t>
            </a:r>
            <a:r>
              <a:rPr lang="pl-PL" sz="2200" i="1" dirty="0" err="1" smtClean="0">
                <a:latin typeface="Calibri" pitchFamily="34" charset="0"/>
              </a:rPr>
              <a:t>risk</a:t>
            </a:r>
            <a:r>
              <a:rPr lang="pl-PL" sz="2200" dirty="0" smtClean="0">
                <a:latin typeface="Calibri" pitchFamily="34" charset="0"/>
              </a:rPr>
              <a:t>) uśrednione po czasie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Model proporcjonalnego hazardu </a:t>
            </a:r>
            <a:r>
              <a:rPr lang="pl-PL" dirty="0" err="1" smtClean="0"/>
              <a:t>coxa</a:t>
            </a:r>
            <a:endParaRPr lang="en-US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140968"/>
            <a:ext cx="6336704" cy="793466"/>
          </a:xfrm>
          <a:prstGeom prst="rect">
            <a:avLst/>
          </a:prstGeom>
          <a:noFill/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Model proporcjonalnego hazardu </a:t>
            </a:r>
            <a:r>
              <a:rPr lang="pl-PL" dirty="0" err="1" smtClean="0"/>
              <a:t>coxa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Calibri" pitchFamily="34" charset="0"/>
              </a:rPr>
              <a:t>Cechy charakterystyczne modelu:</a:t>
            </a:r>
          </a:p>
          <a:p>
            <a:pPr lvl="1"/>
            <a:r>
              <a:rPr lang="pl-PL" sz="2400" dirty="0" smtClean="0">
                <a:latin typeface="Calibri" pitchFamily="34" charset="0"/>
              </a:rPr>
              <a:t>Założenie proporcjonalności hazardu</a:t>
            </a:r>
          </a:p>
          <a:p>
            <a:pPr lvl="1"/>
            <a:r>
              <a:rPr lang="pl-PL" sz="2400" dirty="0" smtClean="0">
                <a:latin typeface="Calibri" pitchFamily="34" charset="0"/>
              </a:rPr>
              <a:t>Istnieje log-liniowa zależność między zmiennymi niezależnymi, a funkcją hazardu</a:t>
            </a:r>
          </a:p>
          <a:p>
            <a:pPr lvl="1"/>
            <a:r>
              <a:rPr lang="pl-PL" sz="2400" dirty="0" smtClean="0">
                <a:latin typeface="Calibri" pitchFamily="34" charset="0"/>
              </a:rPr>
              <a:t>Wyraz wolny nie jest estymowany</a:t>
            </a:r>
          </a:p>
          <a:p>
            <a:pPr lvl="1"/>
            <a:r>
              <a:rPr lang="pl-PL" sz="2400" dirty="0" smtClean="0">
                <a:latin typeface="Calibri" pitchFamily="34" charset="0"/>
              </a:rPr>
              <a:t>Brak założonej postaci dla funkcji przeżycia pozwala na szerokie stosowanie metody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Sokołowski A. 2010. Jak rozumieć i wykonać analizę przeżycia. Materiały </a:t>
            </a:r>
            <a:r>
              <a:rPr lang="pl-PL" sz="2000" dirty="0" err="1" smtClean="0"/>
              <a:t>StatSoft</a:t>
            </a:r>
            <a:r>
              <a:rPr lang="pl-PL" sz="2000" dirty="0" smtClean="0"/>
              <a:t> Polska.</a:t>
            </a:r>
          </a:p>
          <a:p>
            <a:r>
              <a:rPr lang="pl-PL" sz="2000" dirty="0" err="1" smtClean="0"/>
              <a:t>Biecek</a:t>
            </a:r>
            <a:r>
              <a:rPr lang="pl-PL" sz="2000" dirty="0" smtClean="0"/>
              <a:t> P. 2014. Przewodnik po pakiecie R. Oficyna wydawnicza GIS.</a:t>
            </a:r>
          </a:p>
          <a:p>
            <a:r>
              <a:rPr lang="pl-PL" sz="2000" dirty="0" smtClean="0"/>
              <a:t>Strona internetowa: </a:t>
            </a:r>
            <a:r>
              <a:rPr lang="pl-PL" sz="2000" dirty="0" smtClean="0">
                <a:hlinkClick r:id="rId2"/>
              </a:rPr>
              <a:t>http://pqstat.pl/?mod_f=surv4</a:t>
            </a:r>
            <a:endParaRPr lang="pl-PL" sz="2000" dirty="0" smtClean="0"/>
          </a:p>
          <a:p>
            <a:r>
              <a:rPr lang="pl-PL" sz="2000" dirty="0" smtClean="0"/>
              <a:t>Jakubczyk i </a:t>
            </a:r>
            <a:r>
              <a:rPr lang="pl-PL" sz="2000" dirty="0" err="1" smtClean="0"/>
              <a:t>Niewada</a:t>
            </a:r>
            <a:r>
              <a:rPr lang="pl-PL" sz="2000" dirty="0" smtClean="0"/>
              <a:t>, 2011. Elementy oceny organizacji i wyników badań klinicznych, Rozdział X – Analiza Przeżycia. Wyd. </a:t>
            </a:r>
            <a:r>
              <a:rPr lang="en-GB" sz="2000" dirty="0" smtClean="0"/>
              <a:t>Centrum </a:t>
            </a:r>
            <a:r>
              <a:rPr lang="en-GB" sz="2000" dirty="0" err="1" smtClean="0"/>
              <a:t>Medyczne</a:t>
            </a:r>
            <a:r>
              <a:rPr lang="en-GB" sz="2000" dirty="0" smtClean="0"/>
              <a:t> </a:t>
            </a:r>
            <a:r>
              <a:rPr lang="en-GB" sz="2000" dirty="0" err="1" smtClean="0"/>
              <a:t>Kształcenia</a:t>
            </a:r>
            <a:r>
              <a:rPr lang="en-GB" sz="2000" dirty="0" smtClean="0"/>
              <a:t> </a:t>
            </a:r>
            <a:r>
              <a:rPr lang="en-GB" sz="2000" dirty="0" err="1" smtClean="0"/>
              <a:t>Podyplomowego</a:t>
            </a:r>
            <a:r>
              <a:rPr lang="pl-PL" sz="2000" dirty="0" smtClean="0"/>
              <a:t>.</a:t>
            </a:r>
          </a:p>
          <a:p>
            <a:r>
              <a:rPr lang="pl-PL" sz="2000" dirty="0" err="1" smtClean="0"/>
              <a:t>Harańczyk</a:t>
            </a:r>
            <a:r>
              <a:rPr lang="pl-PL" sz="2000" dirty="0" smtClean="0"/>
              <a:t> G. 2011. Model proporcjonalnego hazardu </a:t>
            </a:r>
            <a:r>
              <a:rPr lang="pl-PL" sz="2000" dirty="0" err="1" smtClean="0"/>
              <a:t>coxa</a:t>
            </a:r>
            <a:r>
              <a:rPr lang="pl-PL" sz="2000" dirty="0" smtClean="0"/>
              <a:t>. Materiały </a:t>
            </a:r>
            <a:r>
              <a:rPr lang="pl-PL" sz="2000" dirty="0" err="1" smtClean="0"/>
              <a:t>StatSoft</a:t>
            </a:r>
            <a:r>
              <a:rPr lang="pl-PL" sz="2000" dirty="0" smtClean="0"/>
              <a:t> Polska.</a:t>
            </a:r>
          </a:p>
          <a:p>
            <a:endParaRPr lang="pl-PL" sz="2000" i="1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en-US" dirty="0"/>
          </a:p>
        </p:txBody>
      </p:sp>
      <p:pic>
        <p:nvPicPr>
          <p:cNvPr id="3074" name="Picture 2" descr="alt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048672" cy="512410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948264" y="652534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http://</a:t>
            </a:r>
            <a:r>
              <a:rPr lang="pl-PL" sz="1200" smtClean="0"/>
              <a:t>xkcd.com/795/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przeżycia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2400" dirty="0" smtClean="0"/>
              <a:t>Jest to inaczej </a:t>
            </a:r>
            <a:r>
              <a:rPr lang="pl-PL" sz="2400" b="1" dirty="0" smtClean="0">
                <a:solidFill>
                  <a:srgbClr val="0070C0"/>
                </a:solidFill>
              </a:rPr>
              <a:t>analiza czasu trwania</a:t>
            </a:r>
          </a:p>
          <a:p>
            <a:pPr lvl="1">
              <a:spcAft>
                <a:spcPts val="1200"/>
              </a:spcAft>
            </a:pPr>
            <a:r>
              <a:rPr lang="pl-PL" sz="2400" dirty="0" smtClean="0"/>
              <a:t>Definiujemy dwa zdarzenia:</a:t>
            </a:r>
          </a:p>
          <a:p>
            <a:pPr lvl="2">
              <a:spcAft>
                <a:spcPts val="1200"/>
              </a:spcAft>
            </a:pPr>
            <a:r>
              <a:rPr lang="pl-PL" sz="2000" dirty="0" smtClean="0"/>
              <a:t>pierwsze musi nastąpić wcześniej niż drugie</a:t>
            </a:r>
          </a:p>
          <a:p>
            <a:pPr lvl="3">
              <a:spcAft>
                <a:spcPts val="1200"/>
              </a:spcAft>
            </a:pPr>
            <a:r>
              <a:rPr lang="pl-PL" dirty="0" smtClean="0"/>
              <a:t>np. narodziny i śmierć</a:t>
            </a:r>
          </a:p>
          <a:p>
            <a:pPr lvl="2">
              <a:spcAft>
                <a:spcPts val="1200"/>
              </a:spcAft>
            </a:pPr>
            <a:r>
              <a:rPr lang="pl-PL" sz="2000" dirty="0" smtClean="0"/>
              <a:t>każde może nastąpić tylko raz (np. śmierć) lub za moment kończący przeżycie przyjmujemy pierwsze wystąpienie zdarzenia (np. przerzut nowotworu)</a:t>
            </a:r>
          </a:p>
          <a:p>
            <a:pPr lvl="1">
              <a:spcAft>
                <a:spcPts val="1200"/>
              </a:spcAft>
            </a:pPr>
            <a:r>
              <a:rPr lang="pl-PL" sz="2400" dirty="0" smtClean="0"/>
              <a:t>Zmienną losową jest </a:t>
            </a:r>
            <a:r>
              <a:rPr lang="pl-PL" sz="2400" b="1" dirty="0" smtClean="0">
                <a:solidFill>
                  <a:srgbClr val="0070C0"/>
                </a:solidFill>
              </a:rPr>
              <a:t>czas jaki upływa pomiędzy zdarzeniami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przeżycia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l-PL" sz="2400" dirty="0" smtClean="0"/>
              <a:t>Cechą charakterystyczną danych jest występowanie obserwacji:</a:t>
            </a:r>
          </a:p>
          <a:p>
            <a:pPr lvl="1">
              <a:spcBef>
                <a:spcPts val="1200"/>
              </a:spcBef>
            </a:pPr>
            <a:r>
              <a:rPr lang="pl-PL" sz="2000" b="1" dirty="0" smtClean="0">
                <a:solidFill>
                  <a:srgbClr val="0070C0"/>
                </a:solidFill>
              </a:rPr>
              <a:t>uciętych </a:t>
            </a:r>
            <a:r>
              <a:rPr lang="pl-PL" sz="2000" dirty="0" smtClean="0"/>
              <a:t>– obiektów u których zdarzenie nie nastąpiło w analizowanym czasie, w związku z tym nie mamy pełnej informacji</a:t>
            </a:r>
          </a:p>
          <a:p>
            <a:pPr lvl="2">
              <a:spcBef>
                <a:spcPts val="1200"/>
              </a:spcBef>
            </a:pPr>
            <a:r>
              <a:rPr lang="pl-PL" sz="1700" dirty="0" smtClean="0"/>
              <a:t>Np. zgon nie nastąpił lub nastąpił z innych przyczyn</a:t>
            </a:r>
          </a:p>
          <a:p>
            <a:pPr lvl="1">
              <a:spcBef>
                <a:spcPts val="1200"/>
              </a:spcBef>
            </a:pPr>
            <a:r>
              <a:rPr lang="pl-PL" sz="2000" b="1" dirty="0" smtClean="0">
                <a:solidFill>
                  <a:srgbClr val="0070C0"/>
                </a:solidFill>
              </a:rPr>
              <a:t>kompletnych</a:t>
            </a:r>
            <a:r>
              <a:rPr lang="pl-PL" sz="2000" dirty="0" smtClean="0"/>
              <a:t> – obiektów u których zdarzenie nastąpiło</a:t>
            </a:r>
          </a:p>
          <a:p>
            <a:pPr lvl="1">
              <a:spcBef>
                <a:spcPts val="1200"/>
              </a:spcBef>
            </a:pPr>
            <a:endParaRPr lang="pl-PL" sz="2000" dirty="0" smtClean="0"/>
          </a:p>
          <a:p>
            <a:pPr>
              <a:spcBef>
                <a:spcPts val="1200"/>
              </a:spcBef>
            </a:pPr>
            <a:r>
              <a:rPr lang="pl-PL" sz="2400" dirty="0" smtClean="0"/>
              <a:t>Konieczne jest precyzyjne zdefiniowanie tzw. Punktu końcowego czyli zdarzenia kończącego przeżycie</a:t>
            </a:r>
          </a:p>
          <a:p>
            <a:pPr lvl="1"/>
            <a:endParaRPr lang="pl-PL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Cenzurowanie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089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400" dirty="0" smtClean="0"/>
              <a:t>Przykład: Badamy czas życia pacjenta po przeszczepie</a:t>
            </a:r>
          </a:p>
          <a:p>
            <a:pPr marL="822960" lvl="1" indent="-457200">
              <a:spcBef>
                <a:spcPts val="600"/>
              </a:spcBef>
              <a:buFont typeface="+mj-lt"/>
              <a:buAutoNum type="alphaUcPeriod"/>
            </a:pPr>
            <a:r>
              <a:rPr lang="pl-PL" sz="2400" dirty="0" smtClean="0"/>
              <a:t>Brak cenzurowania: Znana jest data przeszczepu i data śmierci pacjenta</a:t>
            </a:r>
          </a:p>
          <a:p>
            <a:pPr marL="822960" lvl="1" indent="-457200">
              <a:spcBef>
                <a:spcPts val="600"/>
              </a:spcBef>
              <a:buFont typeface="+mj-lt"/>
              <a:buAutoNum type="alphaUcPeriod"/>
            </a:pPr>
            <a:r>
              <a:rPr lang="pl-PL" sz="2400" dirty="0" smtClean="0"/>
              <a:t>Cenzurowanie prawostronne: Znana jest data przeszczepu, ale chory pozostaje przy życiu do zakończenia badania</a:t>
            </a:r>
          </a:p>
          <a:p>
            <a:pPr marL="822960" lvl="1" indent="-457200">
              <a:spcBef>
                <a:spcPts val="600"/>
              </a:spcBef>
              <a:buFont typeface="+mj-lt"/>
              <a:buAutoNum type="alphaUcPeriod"/>
            </a:pPr>
            <a:r>
              <a:rPr lang="pl-PL" sz="2400" dirty="0" smtClean="0"/>
              <a:t>Cenzurowanie lewostronne: Nie jest znany czas operacji przeszczepu</a:t>
            </a:r>
          </a:p>
          <a:p>
            <a:pPr lvl="1"/>
            <a:endParaRPr lang="en-US" dirty="0"/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4355976" y="4221088"/>
            <a:ext cx="0" cy="20882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>
            <a:off x="4355976" y="6309320"/>
            <a:ext cx="3384376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5148064" y="4293096"/>
            <a:ext cx="0" cy="20162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6516216" y="4293096"/>
            <a:ext cx="0" cy="20162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5292080" y="4725144"/>
            <a:ext cx="108012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5724128" y="5301208"/>
            <a:ext cx="1296144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4644008" y="5733256"/>
            <a:ext cx="1008112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5364088" y="42930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</a:t>
            </a:r>
            <a:endParaRPr lang="en-US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5868144" y="48691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</a:t>
            </a:r>
            <a:endParaRPr lang="en-US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4644008" y="53012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</a:t>
            </a:r>
            <a:endParaRPr lang="en-US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7452320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Czas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4716016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Czas trwania badania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Tablice trwania życia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/>
              <a:t>Jest jedną z najstarszych metod analizy danych dotyczących przeżycia</a:t>
            </a:r>
          </a:p>
          <a:p>
            <a:endParaRPr lang="pl-PL" sz="2400" dirty="0" smtClean="0"/>
          </a:p>
          <a:p>
            <a:r>
              <a:rPr lang="pl-PL" sz="2400" dirty="0" smtClean="0"/>
              <a:t>Rozkład czasu życia dzielimy na pewną liczbę przedziałów</a:t>
            </a:r>
          </a:p>
          <a:p>
            <a:endParaRPr lang="pl-PL" sz="2400" dirty="0" smtClean="0"/>
          </a:p>
          <a:p>
            <a:r>
              <a:rPr lang="pl-PL" sz="2400" dirty="0" smtClean="0"/>
              <a:t>Dla każdego przedziału możemy wyliczyć liczbę i proporcję przypadków lub obiektów, które:</a:t>
            </a:r>
          </a:p>
          <a:p>
            <a:pPr lvl="1"/>
            <a:r>
              <a:rPr lang="pl-PL" sz="2000" dirty="0" smtClean="0"/>
              <a:t>weszły do danego przedziału żywe</a:t>
            </a:r>
          </a:p>
          <a:p>
            <a:pPr lvl="1"/>
            <a:r>
              <a:rPr lang="pl-PL" sz="2000" dirty="0" smtClean="0"/>
              <a:t>wymarły w danym przedziale</a:t>
            </a:r>
          </a:p>
          <a:p>
            <a:pPr lvl="1"/>
            <a:r>
              <a:rPr lang="pl-PL" sz="2000" dirty="0" smtClean="0"/>
              <a:t>utraconych lub uciętych w danym przedziale</a:t>
            </a:r>
          </a:p>
          <a:p>
            <a:pPr lvl="1"/>
            <a:endParaRPr lang="pl-PL" sz="2000" dirty="0" smtClean="0"/>
          </a:p>
          <a:p>
            <a:r>
              <a:rPr lang="pl-PL" sz="2300" dirty="0" smtClean="0"/>
              <a:t>Stosowane powszechnie w demografii. W statystyce medycznej używana jest funkcja przeżycia.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Funkcja przeżycia, a funkcja ryzyka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/>
          </a:bodyPr>
          <a:lstStyle/>
          <a:p>
            <a:r>
              <a:rPr lang="pl-PL" sz="2200" b="1" dirty="0" smtClean="0"/>
              <a:t>Funkcja przeżycia - </a:t>
            </a:r>
            <a:r>
              <a:rPr lang="pl-PL" sz="2200" dirty="0" smtClean="0"/>
              <a:t>podaje prawdopodobieństwo, że osoba przeżyje dłużej niż pewien przyjęty czas t czyli dożyła co najmniej do czasu t</a:t>
            </a:r>
          </a:p>
          <a:p>
            <a:pPr lvl="1"/>
            <a:r>
              <a:rPr lang="pl-PL" sz="2200" dirty="0" smtClean="0"/>
              <a:t>Przewaga metody nad tablicą trwania życia to brak grupowania danych w przedziały, każdy czas  przeżycia jest uwzględniany indywidualnie</a:t>
            </a:r>
          </a:p>
          <a:p>
            <a:pPr lvl="1"/>
            <a:endParaRPr lang="pl-PL" sz="2200" dirty="0" smtClean="0"/>
          </a:p>
          <a:p>
            <a:r>
              <a:rPr lang="pl-PL" sz="2200" b="1" dirty="0" smtClean="0"/>
              <a:t>Funkcja hazardu (ryzyka) </a:t>
            </a:r>
            <a:r>
              <a:rPr lang="pl-PL" sz="2200" dirty="0" smtClean="0"/>
              <a:t>- przeciwnie do funkcji przeżycia skupia się na wystąpieniu niekorzystnego zdarzenia. Wartość funkcji hazardu w momencie t traktujemy jako chwilowy potencjał wystąpienia zdarzenia pod warunkiem, że osoba dożyła do czasu t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Funkcja przeżycia, a funkcja ryzyka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70C0"/>
                </a:solidFill>
              </a:rPr>
              <a:t>Funkcja przeżycia </a:t>
            </a:r>
            <a:r>
              <a:rPr lang="pl-PL" sz="2200" dirty="0" smtClean="0"/>
              <a:t>- podaje prawdopodobieństwo, że osoba przeżyje dłużej niż pewien przyjęty czas t czyli dożyła co najmniej do czasu t</a:t>
            </a:r>
          </a:p>
          <a:p>
            <a:pPr lvl="1"/>
            <a:r>
              <a:rPr lang="pl-PL" sz="2200" dirty="0" smtClean="0"/>
              <a:t>Przewaga metody nad tablicą trwania życia to brak grupowania danych w przedziały</a:t>
            </a:r>
          </a:p>
          <a:p>
            <a:pPr lvl="1"/>
            <a:endParaRPr lang="pl-PL" sz="2200" dirty="0" smtClean="0"/>
          </a:p>
          <a:p>
            <a:r>
              <a:rPr lang="pl-PL" sz="2200" b="1" dirty="0" smtClean="0">
                <a:solidFill>
                  <a:srgbClr val="0070C0"/>
                </a:solidFill>
              </a:rPr>
              <a:t>Funkcja hazardu (ryzyka) </a:t>
            </a:r>
            <a:r>
              <a:rPr lang="pl-PL" sz="2200" dirty="0" smtClean="0"/>
              <a:t>- przeciwnie do funkcji przeżycia skupia się na wystąpieniu niekorzystnego zdarzenia. Wartość funkcji hazardu w momencie t traktujemy jako chwilowy potencjał pojawiającego się zdarzenia pod warunkiem, że osoba dożyła do czasu t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889</TotalTime>
  <Words>1548</Words>
  <Application>Microsoft Office PowerPoint</Application>
  <PresentationFormat>Pokaz na ekranie (4:3)</PresentationFormat>
  <Paragraphs>239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Średni</vt:lpstr>
      <vt:lpstr>Analiza przeżycia</vt:lpstr>
      <vt:lpstr>Analiza przeżycia</vt:lpstr>
      <vt:lpstr>Metody stosowane w analizie przeżycia</vt:lpstr>
      <vt:lpstr>Analiza przeżycia</vt:lpstr>
      <vt:lpstr>Analiza przeżycia</vt:lpstr>
      <vt:lpstr>Cenzurowanie</vt:lpstr>
      <vt:lpstr>Tablice trwania życia</vt:lpstr>
      <vt:lpstr>Funkcja przeżycia, a funkcja ryzyka</vt:lpstr>
      <vt:lpstr>Funkcja przeżycia, a funkcja ryzyka</vt:lpstr>
      <vt:lpstr>Hazard a prawdopodobieństwo przeżycia</vt:lpstr>
      <vt:lpstr>Dane do analizy przeżycia</vt:lpstr>
      <vt:lpstr>Analiza przeżycia w R</vt:lpstr>
      <vt:lpstr>Analiza przeżycia w R</vt:lpstr>
      <vt:lpstr>Estymator Kaplana-Meiera</vt:lpstr>
      <vt:lpstr>Estymator Kaplana-Meiera funkcji przezycia</vt:lpstr>
      <vt:lpstr>Estymator Kaplana-Meiera</vt:lpstr>
      <vt:lpstr>Dodatkowa zmienna jakościowa Czy krzywe różnią się istotnie?</vt:lpstr>
      <vt:lpstr>Slajd 18</vt:lpstr>
      <vt:lpstr>Slajd 19</vt:lpstr>
      <vt:lpstr>Analiza przeżycia w R</vt:lpstr>
      <vt:lpstr>Analiza przeżycia w R</vt:lpstr>
      <vt:lpstr>Analiza przeżycia w R</vt:lpstr>
      <vt:lpstr>Analiza przeżycia w R</vt:lpstr>
      <vt:lpstr>Kaplan-Meier Funkcja przeżycia</vt:lpstr>
      <vt:lpstr>Kaplan-Meier 1 - Funkcja przeżycia</vt:lpstr>
      <vt:lpstr>Model proporcjonalnego hazardu coxa</vt:lpstr>
      <vt:lpstr>Model proporcjonalnego hazardu coxa – Założenia</vt:lpstr>
      <vt:lpstr>Model proporcjonalnego hazardu coxa</vt:lpstr>
      <vt:lpstr>Model proporcjonalnego hazardu coxa</vt:lpstr>
      <vt:lpstr>Model proporcjonalnego hazardu coxa</vt:lpstr>
      <vt:lpstr>Model proporcjonalnego hazardu coxa</vt:lpstr>
      <vt:lpstr>Źródła</vt:lpstr>
      <vt:lpstr>Dziękuję za uwagę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przeżycia</dc:title>
  <dc:creator>Wiola</dc:creator>
  <cp:lastModifiedBy>Wioleta Drbik-Czwarno</cp:lastModifiedBy>
  <cp:revision>59</cp:revision>
  <dcterms:created xsi:type="dcterms:W3CDTF">2016-01-03T22:13:11Z</dcterms:created>
  <dcterms:modified xsi:type="dcterms:W3CDTF">2017-12-11T21:42:47Z</dcterms:modified>
</cp:coreProperties>
</file>